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698" y="114"/>
      </p:cViewPr>
      <p:guideLst/>
    </p:cSldViewPr>
  </p:slideViewPr>
  <p:notesTextViewPr>
    <p:cViewPr>
      <p:scale>
        <a:sx n="1" d="1"/>
        <a:sy n="1" d="1"/>
      </p:scale>
      <p:origin x="0" y="-11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FAF4E3-6D2D-4D89-9397-896C953FC135}" type="datetimeFigureOut">
              <a:rPr lang="en-US" smtClean="0"/>
              <a:t>11/14/2019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4CCAAB-B450-466B-96B9-ABEF2F8D9890}" type="slidenum">
              <a:rPr lang="en-US" smtClean="0"/>
              <a:t>‹#›</a:t>
            </a:fld>
            <a:endParaRPr lang="en-US"/>
          </a:p>
        </p:txBody>
      </p:sp>
    </p:spTree>
    <p:extLst>
      <p:ext uri="{BB962C8B-B14F-4D97-AF65-F5344CB8AC3E}">
        <p14:creationId xmlns:p14="http://schemas.microsoft.com/office/powerpoint/2010/main" val="422179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400" cy="4114800"/>
          </a:xfrm>
          <a:prstGeom prst="rect">
            <a:avLst/>
          </a:prstGeom>
        </p:spPr>
        <p:txBody>
          <a:bodyPr wrap="square" lIns="91425" tIns="91425" rIns="91425" bIns="91425" anchor="ctr" anchorCtr="0">
            <a:noAutofit/>
          </a:bodyPr>
          <a:lstStyle/>
          <a:p>
            <a:pPr lvl="0">
              <a:spcBef>
                <a:spcPts val="0"/>
              </a:spcBef>
              <a:buNone/>
            </a:pPr>
            <a:endParaRPr/>
          </a:p>
        </p:txBody>
      </p:sp>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ctr" anchorCtr="0">
            <a:noAutofit/>
          </a:bodyPr>
          <a:lstStyle/>
          <a:p>
            <a:pPr lvl="0">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7" name="Shape 18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Font typeface="Calibri"/>
              <a:buNone/>
            </a:pPr>
            <a:r>
              <a:rPr lang="en-US" sz="1800" b="0" i="0" u="none" strike="noStrike" cap="none" dirty="0">
                <a:latin typeface="Calibri"/>
                <a:ea typeface="Calibri"/>
                <a:cs typeface="Calibri"/>
                <a:sym typeface="Calibri"/>
              </a:rPr>
              <a:t>Because of the 3/5 Compromise, the South had more members of the House of Representatives</a:t>
            </a:r>
            <a:r>
              <a:rPr lang="en-US" sz="1800" b="0" i="0" u="none" strike="noStrike" cap="none" dirty="0"/>
              <a:t>; </a:t>
            </a:r>
            <a:r>
              <a:rPr lang="en-US" sz="1800" b="0" i="0" u="none" strike="noStrike" cap="none" dirty="0">
                <a:latin typeface="Calibri"/>
                <a:ea typeface="Calibri"/>
                <a:cs typeface="Calibri"/>
                <a:sym typeface="Calibri"/>
              </a:rPr>
              <a:t>President Monroe was from Virginia, so the South controlled the presidency too</a:t>
            </a:r>
          </a:p>
          <a:p>
            <a:pPr lvl="0">
              <a:spcBef>
                <a:spcPts val="0"/>
              </a:spcBef>
              <a:buNone/>
            </a:pPr>
            <a:endParaRPr sz="1800" b="0" i="0" u="none" strike="noStrike" cap="none" dirty="0">
              <a:latin typeface="Calibri"/>
              <a:ea typeface="Calibri"/>
              <a:cs typeface="Calibri"/>
              <a:sym typeface="Calibri"/>
            </a:endParaRPr>
          </a:p>
        </p:txBody>
      </p:sp>
      <p:sp>
        <p:nvSpPr>
          <p:cNvPr id="188" name="Shape 188"/>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lang="en-US"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lang="en-US" sz="1200" b="0" i="0" u="none" strike="noStrike" cap="none">
              <a:solidFill>
                <a:srgbClr val="000000"/>
              </a:solidFill>
              <a:latin typeface="Arial"/>
              <a:ea typeface="Arial"/>
              <a:cs typeface="Arial"/>
              <a:sym typeface="Arial"/>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7" name="Shape 197"/>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ctr" anchorCtr="0">
            <a:noAutofit/>
          </a:bodyPr>
          <a:lstStyle/>
          <a:p>
            <a:pPr lvl="0">
              <a:spcBef>
                <a:spcPts val="0"/>
              </a:spcBef>
              <a:buNone/>
            </a:pPr>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ctr" anchorCtr="0">
            <a:noAutofit/>
          </a:bodyPr>
          <a:lstStyle/>
          <a:p>
            <a:pPr lvl="0">
              <a:spcBef>
                <a:spcPts val="0"/>
              </a:spcBef>
              <a:buNone/>
            </a:pPr>
            <a:endParaRPr/>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ctr" anchorCtr="0">
            <a:noAutofit/>
          </a:bodyPr>
          <a:lstStyle/>
          <a:p>
            <a:pPr lvl="0">
              <a:spcBef>
                <a:spcPts val="0"/>
              </a:spcBef>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lang="en-US" sz="1200" b="0" i="0" u="none" strike="noStrike" cap="none">
              <a:solidFill>
                <a:srgbClr val="000000"/>
              </a:solidFill>
              <a:latin typeface="Arial"/>
              <a:ea typeface="Arial"/>
              <a:cs typeface="Arial"/>
              <a:sym typeface="Arial"/>
            </a:endParaRPr>
          </a:p>
        </p:txBody>
      </p:sp>
      <p:sp>
        <p:nvSpPr>
          <p:cNvPr id="115" name="Shape 115"/>
          <p:cNvSpPr txBox="1">
            <a:spLocks noGrp="1"/>
          </p:cNvSpPr>
          <p:nvPr>
            <p:ph type="body" idx="1"/>
          </p:nvPr>
        </p:nvSpPr>
        <p:spPr>
          <a:xfrm>
            <a:off x="914400" y="4343400"/>
            <a:ext cx="5029200" cy="4114800"/>
          </a:xfrm>
          <a:prstGeom prst="rect">
            <a:avLst/>
          </a:prstGeom>
          <a:noFill/>
          <a:ln>
            <a:noFill/>
          </a:ln>
        </p:spPr>
        <p:txBody>
          <a:bodyPr wrap="square" lIns="90475" tIns="44450" rIns="90475" bIns="44450"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lang="en-US" sz="1200" b="0" i="0" u="none" strike="noStrike" cap="none">
              <a:solidFill>
                <a:srgbClr val="000000"/>
              </a:solidFill>
              <a:latin typeface="Arial"/>
              <a:ea typeface="Arial"/>
              <a:cs typeface="Arial"/>
              <a:sym typeface="Arial"/>
            </a:endParaRPr>
          </a:p>
        </p:txBody>
      </p:sp>
      <p:sp>
        <p:nvSpPr>
          <p:cNvPr id="125" name="Shape 125"/>
          <p:cNvSpPr txBox="1">
            <a:spLocks noGrp="1"/>
          </p:cNvSpPr>
          <p:nvPr>
            <p:ph type="body" idx="1"/>
          </p:nvPr>
        </p:nvSpPr>
        <p:spPr>
          <a:xfrm>
            <a:off x="914400" y="4343400"/>
            <a:ext cx="5029200" cy="4114800"/>
          </a:xfrm>
          <a:prstGeom prst="rect">
            <a:avLst/>
          </a:prstGeom>
          <a:noFill/>
          <a:ln>
            <a:noFill/>
          </a:ln>
        </p:spPr>
        <p:txBody>
          <a:bodyPr wrap="square" lIns="90475" tIns="44450" rIns="90475" bIns="44450" anchor="t" anchorCtr="0">
            <a:noAutofit/>
          </a:bodyPr>
          <a:lstStyle/>
          <a:p>
            <a:pPr lvl="0">
              <a:spcBef>
                <a:spcPts val="0"/>
              </a:spcBef>
              <a:buNone/>
            </a:pPr>
            <a:endParaRPr/>
          </a:p>
        </p:txBody>
      </p:sp>
      <p:sp>
        <p:nvSpPr>
          <p:cNvPr id="126" name="Shape 126"/>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lang="en-US" sz="1200" b="0" i="0" u="none" strike="noStrike" cap="none">
              <a:solidFill>
                <a:srgbClr val="000000"/>
              </a:solidFill>
              <a:latin typeface="Arial"/>
              <a:ea typeface="Arial"/>
              <a:cs typeface="Arial"/>
              <a:sym typeface="Arial"/>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Font typeface="Arial"/>
              <a:buNone/>
            </a:pPr>
            <a:r>
              <a:rPr lang="en-US" sz="1800" b="0" i="0" u="none" strike="noStrike" cap="none"/>
              <a:t>We’ll talk about this “market revolution” more in-depth later this unit. This is just a preview in order to understand the importance of Henry Clay’s American System. The emphasis here is on the politics of the era, which should help students understand how the national government promoted a national market economy that, by the 1810s, had emerged as strong regional economies due to new technological innovations (cotton gin, interchangeable parts, Singer sewing machines, Slater mills, McCormick reaper, Deere steel plow, etc.)  Again, we’ll discuss these details in the next set of notes.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ctr"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lang="en-US" sz="1200" b="0" i="0" u="none" strike="noStrike" cap="none">
              <a:solidFill>
                <a:srgbClr val="000000"/>
              </a:solidFill>
              <a:latin typeface="Arial"/>
              <a:ea typeface="Arial"/>
              <a:cs typeface="Arial"/>
              <a:sym typeface="Arial"/>
            </a:endParaRPr>
          </a:p>
        </p:txBody>
      </p:sp>
      <p:sp>
        <p:nvSpPr>
          <p:cNvPr id="154" name="Shape 154"/>
          <p:cNvSpPr txBox="1">
            <a:spLocks noGrp="1"/>
          </p:cNvSpPr>
          <p:nvPr>
            <p:ph type="body" idx="1"/>
          </p:nvPr>
        </p:nvSpPr>
        <p:spPr>
          <a:xfrm>
            <a:off x="914400" y="4343400"/>
            <a:ext cx="5029200" cy="4114800"/>
          </a:xfrm>
          <a:prstGeom prst="rect">
            <a:avLst/>
          </a:prstGeom>
          <a:noFill/>
          <a:ln>
            <a:noFill/>
          </a:ln>
        </p:spPr>
        <p:txBody>
          <a:bodyPr wrap="square" lIns="90475" tIns="44450" rIns="90475" bIns="44450"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1150938" y="692150"/>
            <a:ext cx="4556125" cy="3416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p:spPr>
        <p:txBody>
          <a:bodyPr wrap="square" lIns="91425" tIns="91425" rIns="91425" bIns="91425" anchor="ctr" anchorCtr="0">
            <a:noAutofit/>
          </a:bodyPr>
          <a:lstStyle/>
          <a:p>
            <a:pPr lvl="0">
              <a:spcBef>
                <a:spcPts val="0"/>
              </a:spcBef>
              <a:buNone/>
            </a:pPr>
            <a:r>
              <a:rPr lang="en-US" b="1" dirty="0" smtClean="0"/>
              <a:t>Adams-</a:t>
            </a:r>
            <a:r>
              <a:rPr lang="en-US" b="1" dirty="0" err="1" smtClean="0"/>
              <a:t>Onis</a:t>
            </a:r>
            <a:r>
              <a:rPr lang="en-US" b="1" dirty="0" smtClean="0"/>
              <a:t> Treaty: </a:t>
            </a:r>
            <a:r>
              <a:rPr lang="en-US" dirty="0" smtClean="0"/>
              <a:t>Spain officially gave up all claims to OR territory at</a:t>
            </a:r>
            <a:r>
              <a:rPr lang="en-US" baseline="0" dirty="0" smtClean="0"/>
              <a:t> northern border of CA (42</a:t>
            </a:r>
            <a:r>
              <a:rPr lang="en-US" baseline="30000" dirty="0" smtClean="0"/>
              <a:t>nd</a:t>
            </a:r>
            <a:r>
              <a:rPr lang="en-US" baseline="0" dirty="0" smtClean="0"/>
              <a:t> Parallel)</a:t>
            </a:r>
          </a:p>
          <a:p>
            <a:pPr lvl="0">
              <a:spcBef>
                <a:spcPts val="0"/>
              </a:spcBef>
              <a:buNone/>
            </a:pPr>
            <a:r>
              <a:rPr lang="en-US" baseline="0" dirty="0" smtClean="0"/>
              <a:t>US paid $5 million in damages for uprisings </a:t>
            </a:r>
          </a:p>
          <a:p>
            <a:pPr lvl="0">
              <a:spcBef>
                <a:spcPts val="0"/>
              </a:spcBef>
              <a:buNone/>
            </a:pPr>
            <a:r>
              <a:rPr lang="en-US" baseline="0" dirty="0" smtClean="0"/>
              <a:t>Spain got official recognition as sovereign of TX, retained territory in the west</a:t>
            </a:r>
            <a:endParaRPr dirty="0"/>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143000" y="0"/>
            <a:ext cx="7772400" cy="1143000"/>
          </a:xfrm>
          <a:prstGeom prst="rect">
            <a:avLst/>
          </a:prstGeom>
          <a:noFill/>
          <a:ln>
            <a:noFill/>
          </a:ln>
        </p:spPr>
        <p:txBody>
          <a:bodyPr wrap="square"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37" name="Shape 37"/>
          <p:cNvSpPr txBox="1">
            <a:spLocks noGrp="1"/>
          </p:cNvSpPr>
          <p:nvPr>
            <p:ph type="body" idx="1"/>
          </p:nvPr>
        </p:nvSpPr>
        <p:spPr>
          <a:xfrm>
            <a:off x="914400" y="1219200"/>
            <a:ext cx="8229600" cy="5638800"/>
          </a:xfrm>
          <a:prstGeom prst="rect">
            <a:avLst/>
          </a:prstGeom>
          <a:noFill/>
          <a:ln>
            <a:noFill/>
          </a:ln>
        </p:spPr>
        <p:txBody>
          <a:bodyPr wrap="square" lIns="91425" tIns="91425" rIns="91425" bIns="91425" anchor="t" anchorCtr="0"/>
          <a:lstStyle>
            <a:lvl1pPr marL="342900" lvl="0" indent="-88900" algn="l" rtl="0">
              <a:spcBef>
                <a:spcPts val="800"/>
              </a:spcBef>
              <a:spcAft>
                <a:spcPts val="0"/>
              </a:spcAft>
              <a:buClr>
                <a:schemeClr val="accent1"/>
              </a:buClr>
              <a:buFont typeface="Arial"/>
              <a:buChar char="■"/>
              <a:defRPr/>
            </a:lvl1pPr>
            <a:lvl2pPr marL="742950" lvl="1" indent="-31750" algn="l" rtl="0">
              <a:spcBef>
                <a:spcPts val="800"/>
              </a:spcBef>
              <a:spcAft>
                <a:spcPts val="0"/>
              </a:spcAft>
              <a:buClr>
                <a:schemeClr val="dk1"/>
              </a:buClr>
              <a:buFont typeface="Arial"/>
              <a:buChar char="–"/>
              <a:defRPr/>
            </a:lvl2pPr>
            <a:lvl3pPr marL="1143000" lvl="2" indent="25400" algn="l" rtl="0">
              <a:spcBef>
                <a:spcPts val="800"/>
              </a:spcBef>
              <a:spcAft>
                <a:spcPts val="0"/>
              </a:spcAft>
              <a:buClr>
                <a:schemeClr val="dk1"/>
              </a:buClr>
              <a:buFont typeface="Arial"/>
              <a:buChar char="•"/>
              <a:defRPr/>
            </a:lvl3pPr>
            <a:lvl4pPr marL="1600200" lvl="3" indent="25400" algn="l" rtl="0">
              <a:spcBef>
                <a:spcPts val="800"/>
              </a:spcBef>
              <a:spcAft>
                <a:spcPts val="0"/>
              </a:spcAft>
              <a:buClr>
                <a:schemeClr val="dk1"/>
              </a:buClr>
              <a:buFont typeface="Arial"/>
              <a:buChar char="•"/>
              <a:defRPr/>
            </a:lvl4pPr>
            <a:lvl5pPr marL="2057400" lvl="4" indent="25400" algn="l" rtl="0">
              <a:spcBef>
                <a:spcPts val="800"/>
              </a:spcBef>
              <a:spcAft>
                <a:spcPts val="0"/>
              </a:spcAft>
              <a:buClr>
                <a:schemeClr val="dk1"/>
              </a:buClr>
              <a:buFont typeface="Arial"/>
              <a:buChar char="•"/>
              <a:defRPr/>
            </a:lvl5pPr>
            <a:lvl6pPr marL="2514600" lvl="5" indent="25400" algn="l" rtl="0">
              <a:spcBef>
                <a:spcPts val="800"/>
              </a:spcBef>
              <a:spcAft>
                <a:spcPts val="0"/>
              </a:spcAft>
              <a:buClr>
                <a:schemeClr val="dk1"/>
              </a:buClr>
              <a:buFont typeface="Arial"/>
              <a:buChar char="•"/>
              <a:defRPr/>
            </a:lvl6pPr>
            <a:lvl7pPr marL="2971800" lvl="6" indent="25400" algn="l" rtl="0">
              <a:spcBef>
                <a:spcPts val="800"/>
              </a:spcBef>
              <a:spcAft>
                <a:spcPts val="0"/>
              </a:spcAft>
              <a:buClr>
                <a:schemeClr val="dk1"/>
              </a:buClr>
              <a:buFont typeface="Arial"/>
              <a:buChar char="•"/>
              <a:defRPr/>
            </a:lvl7pPr>
            <a:lvl8pPr marL="3429000" lvl="7" indent="25400" algn="l" rtl="0">
              <a:spcBef>
                <a:spcPts val="800"/>
              </a:spcBef>
              <a:spcAft>
                <a:spcPts val="0"/>
              </a:spcAft>
              <a:buClr>
                <a:schemeClr val="dk1"/>
              </a:buClr>
              <a:buFont typeface="Arial"/>
              <a:buChar char="•"/>
              <a:defRPr/>
            </a:lvl8pPr>
            <a:lvl9pPr marL="3886200" lvl="8" indent="25400" algn="l" rtl="0">
              <a:spcBef>
                <a:spcPts val="800"/>
              </a:spcBef>
              <a:spcAft>
                <a:spcPts val="0"/>
              </a:spcAft>
              <a:buClr>
                <a:schemeClr val="dk1"/>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143000" y="0"/>
            <a:ext cx="7772400" cy="1143000"/>
          </a:xfrm>
          <a:prstGeom prst="rect">
            <a:avLst/>
          </a:prstGeom>
          <a:noFill/>
          <a:ln>
            <a:noFill/>
          </a:ln>
        </p:spPr>
        <p:txBody>
          <a:bodyPr wrap="square"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66" name="Shape 66"/>
          <p:cNvSpPr txBox="1">
            <a:spLocks noGrp="1"/>
          </p:cNvSpPr>
          <p:nvPr>
            <p:ph type="body" idx="1"/>
          </p:nvPr>
        </p:nvSpPr>
        <p:spPr>
          <a:xfrm>
            <a:off x="914400" y="1219200"/>
            <a:ext cx="4038600" cy="5638800"/>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2"/>
          </p:nvPr>
        </p:nvSpPr>
        <p:spPr>
          <a:xfrm>
            <a:off x="5105400" y="1219200"/>
            <a:ext cx="4038600" cy="5638800"/>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143000" y="0"/>
            <a:ext cx="7772400" cy="1143000"/>
          </a:xfrm>
          <a:prstGeom prst="rect">
            <a:avLst/>
          </a:prstGeom>
          <a:noFill/>
          <a:ln>
            <a:noFill/>
          </a:ln>
        </p:spPr>
        <p:txBody>
          <a:bodyPr wrap="square"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0" name="Shape 40"/>
          <p:cNvSpPr txBox="1">
            <a:spLocks noGrp="1"/>
          </p:cNvSpPr>
          <p:nvPr>
            <p:ph type="body" idx="1"/>
          </p:nvPr>
        </p:nvSpPr>
        <p:spPr>
          <a:xfrm>
            <a:off x="914400" y="1219200"/>
            <a:ext cx="4038600" cy="5638800"/>
          </a:xfrm>
          <a:prstGeom prst="rect">
            <a:avLst/>
          </a:prstGeom>
          <a:noFill/>
          <a:ln>
            <a:noFill/>
          </a:ln>
        </p:spPr>
        <p:txBody>
          <a:bodyPr wrap="square" lIns="91425" tIns="91425" rIns="91425" bIns="91425" anchor="t" anchorCtr="0"/>
          <a:lstStyle>
            <a:lvl1pPr marL="342900" lvl="0" indent="-88900" algn="l" rtl="0">
              <a:spcBef>
                <a:spcPts val="800"/>
              </a:spcBef>
              <a:spcAft>
                <a:spcPts val="0"/>
              </a:spcAft>
              <a:buClr>
                <a:schemeClr val="accent1"/>
              </a:buClr>
              <a:buFont typeface="Arial"/>
              <a:buChar char="■"/>
              <a:defRPr/>
            </a:lvl1pPr>
            <a:lvl2pPr marL="742950" lvl="1" indent="-31750" algn="l" rtl="0">
              <a:spcBef>
                <a:spcPts val="800"/>
              </a:spcBef>
              <a:spcAft>
                <a:spcPts val="0"/>
              </a:spcAft>
              <a:buClr>
                <a:schemeClr val="dk1"/>
              </a:buClr>
              <a:buFont typeface="Arial"/>
              <a:buChar char="–"/>
              <a:defRPr/>
            </a:lvl2pPr>
            <a:lvl3pPr marL="1143000" lvl="2" indent="25400" algn="l" rtl="0">
              <a:spcBef>
                <a:spcPts val="800"/>
              </a:spcBef>
              <a:spcAft>
                <a:spcPts val="0"/>
              </a:spcAft>
              <a:buClr>
                <a:schemeClr val="dk1"/>
              </a:buClr>
              <a:buFont typeface="Arial"/>
              <a:buChar char="•"/>
              <a:defRPr/>
            </a:lvl3pPr>
            <a:lvl4pPr marL="1600200" lvl="3" indent="25400" algn="l" rtl="0">
              <a:spcBef>
                <a:spcPts val="800"/>
              </a:spcBef>
              <a:spcAft>
                <a:spcPts val="0"/>
              </a:spcAft>
              <a:buClr>
                <a:schemeClr val="dk1"/>
              </a:buClr>
              <a:buFont typeface="Arial"/>
              <a:buChar char="•"/>
              <a:defRPr/>
            </a:lvl4pPr>
            <a:lvl5pPr marL="2057400" lvl="4" indent="25400" algn="l" rtl="0">
              <a:spcBef>
                <a:spcPts val="800"/>
              </a:spcBef>
              <a:spcAft>
                <a:spcPts val="0"/>
              </a:spcAft>
              <a:buClr>
                <a:schemeClr val="dk1"/>
              </a:buClr>
              <a:buFont typeface="Arial"/>
              <a:buChar char="•"/>
              <a:defRPr/>
            </a:lvl5pPr>
            <a:lvl6pPr marL="2514600" lvl="5" indent="25400" algn="l" rtl="0">
              <a:spcBef>
                <a:spcPts val="800"/>
              </a:spcBef>
              <a:spcAft>
                <a:spcPts val="0"/>
              </a:spcAft>
              <a:buClr>
                <a:schemeClr val="dk1"/>
              </a:buClr>
              <a:buFont typeface="Arial"/>
              <a:buChar char="•"/>
              <a:defRPr/>
            </a:lvl6pPr>
            <a:lvl7pPr marL="2971800" lvl="6" indent="25400" algn="l" rtl="0">
              <a:spcBef>
                <a:spcPts val="800"/>
              </a:spcBef>
              <a:spcAft>
                <a:spcPts val="0"/>
              </a:spcAft>
              <a:buClr>
                <a:schemeClr val="dk1"/>
              </a:buClr>
              <a:buFont typeface="Arial"/>
              <a:buChar char="•"/>
              <a:defRPr/>
            </a:lvl7pPr>
            <a:lvl8pPr marL="3429000" lvl="7" indent="25400" algn="l" rtl="0">
              <a:spcBef>
                <a:spcPts val="800"/>
              </a:spcBef>
              <a:spcAft>
                <a:spcPts val="0"/>
              </a:spcAft>
              <a:buClr>
                <a:schemeClr val="dk1"/>
              </a:buClr>
              <a:buFont typeface="Arial"/>
              <a:buChar char="•"/>
              <a:defRPr/>
            </a:lvl8pPr>
            <a:lvl9pPr marL="3886200" lvl="8" indent="25400" algn="l" rtl="0">
              <a:spcBef>
                <a:spcPts val="800"/>
              </a:spcBef>
              <a:spcAft>
                <a:spcPts val="0"/>
              </a:spcAft>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rot="5400000">
            <a:off x="4686300" y="2400300"/>
            <a:ext cx="6858000" cy="2057400"/>
          </a:xfrm>
          <a:prstGeom prst="rect">
            <a:avLst/>
          </a:prstGeom>
          <a:noFill/>
          <a:ln>
            <a:noFill/>
          </a:ln>
        </p:spPr>
        <p:txBody>
          <a:bodyPr wrap="square"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4" name="Shape 44"/>
          <p:cNvSpPr txBox="1">
            <a:spLocks noGrp="1"/>
          </p:cNvSpPr>
          <p:nvPr>
            <p:ph type="body" idx="1"/>
          </p:nvPr>
        </p:nvSpPr>
        <p:spPr>
          <a:xfrm rot="5400000">
            <a:off x="495300" y="419100"/>
            <a:ext cx="6858000" cy="6019800"/>
          </a:xfrm>
          <a:prstGeom prst="rect">
            <a:avLst/>
          </a:prstGeom>
          <a:noFill/>
          <a:ln>
            <a:noFill/>
          </a:ln>
        </p:spPr>
        <p:txBody>
          <a:bodyPr wrap="square" lIns="91425" tIns="91425" rIns="91425" bIns="91425" anchor="t" anchorCtr="0"/>
          <a:lstStyle>
            <a:lvl1pPr marL="342900" lvl="0" indent="-88900" algn="l" rtl="0">
              <a:spcBef>
                <a:spcPts val="800"/>
              </a:spcBef>
              <a:spcAft>
                <a:spcPts val="0"/>
              </a:spcAft>
              <a:buClr>
                <a:schemeClr val="accent1"/>
              </a:buClr>
              <a:buFont typeface="Arial"/>
              <a:buChar char="■"/>
              <a:defRPr/>
            </a:lvl1pPr>
            <a:lvl2pPr marL="742950" lvl="1" indent="-31750" algn="l" rtl="0">
              <a:spcBef>
                <a:spcPts val="800"/>
              </a:spcBef>
              <a:spcAft>
                <a:spcPts val="0"/>
              </a:spcAft>
              <a:buClr>
                <a:schemeClr val="dk1"/>
              </a:buClr>
              <a:buFont typeface="Arial"/>
              <a:buChar char="–"/>
              <a:defRPr/>
            </a:lvl2pPr>
            <a:lvl3pPr marL="1143000" lvl="2" indent="25400" algn="l" rtl="0">
              <a:spcBef>
                <a:spcPts val="800"/>
              </a:spcBef>
              <a:spcAft>
                <a:spcPts val="0"/>
              </a:spcAft>
              <a:buClr>
                <a:schemeClr val="dk1"/>
              </a:buClr>
              <a:buFont typeface="Arial"/>
              <a:buChar char="•"/>
              <a:defRPr/>
            </a:lvl3pPr>
            <a:lvl4pPr marL="1600200" lvl="3" indent="25400" algn="l" rtl="0">
              <a:spcBef>
                <a:spcPts val="800"/>
              </a:spcBef>
              <a:spcAft>
                <a:spcPts val="0"/>
              </a:spcAft>
              <a:buClr>
                <a:schemeClr val="dk1"/>
              </a:buClr>
              <a:buFont typeface="Arial"/>
              <a:buChar char="•"/>
              <a:defRPr/>
            </a:lvl4pPr>
            <a:lvl5pPr marL="2057400" lvl="4" indent="25400" algn="l" rtl="0">
              <a:spcBef>
                <a:spcPts val="800"/>
              </a:spcBef>
              <a:spcAft>
                <a:spcPts val="0"/>
              </a:spcAft>
              <a:buClr>
                <a:schemeClr val="dk1"/>
              </a:buClr>
              <a:buFont typeface="Arial"/>
              <a:buChar char="•"/>
              <a:defRPr/>
            </a:lvl5pPr>
            <a:lvl6pPr marL="2514600" lvl="5" indent="25400" algn="l" rtl="0">
              <a:spcBef>
                <a:spcPts val="800"/>
              </a:spcBef>
              <a:spcAft>
                <a:spcPts val="0"/>
              </a:spcAft>
              <a:buClr>
                <a:schemeClr val="dk1"/>
              </a:buClr>
              <a:buFont typeface="Arial"/>
              <a:buChar char="•"/>
              <a:defRPr/>
            </a:lvl6pPr>
            <a:lvl7pPr marL="2971800" lvl="6" indent="25400" algn="l" rtl="0">
              <a:spcBef>
                <a:spcPts val="800"/>
              </a:spcBef>
              <a:spcAft>
                <a:spcPts val="0"/>
              </a:spcAft>
              <a:buClr>
                <a:schemeClr val="dk1"/>
              </a:buClr>
              <a:buFont typeface="Arial"/>
              <a:buChar char="•"/>
              <a:defRPr/>
            </a:lvl7pPr>
            <a:lvl8pPr marL="3429000" lvl="7" indent="25400" algn="l" rtl="0">
              <a:spcBef>
                <a:spcPts val="800"/>
              </a:spcBef>
              <a:spcAft>
                <a:spcPts val="0"/>
              </a:spcAft>
              <a:buClr>
                <a:schemeClr val="dk1"/>
              </a:buClr>
              <a:buFont typeface="Arial"/>
              <a:buChar char="•"/>
              <a:defRPr/>
            </a:lvl8pPr>
            <a:lvl9pPr marL="3886200" lvl="8" indent="25400" algn="l" rtl="0">
              <a:spcBef>
                <a:spcPts val="800"/>
              </a:spcBef>
              <a:spcAft>
                <a:spcPts val="0"/>
              </a:spcAft>
              <a:buClr>
                <a:schemeClr val="dk1"/>
              </a:buClr>
              <a:buFont typeface="Arial"/>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143000" y="0"/>
            <a:ext cx="7772400" cy="1143000"/>
          </a:xfrm>
          <a:prstGeom prst="rect">
            <a:avLst/>
          </a:prstGeom>
          <a:noFill/>
          <a:ln>
            <a:noFill/>
          </a:ln>
        </p:spPr>
        <p:txBody>
          <a:bodyPr wrap="square"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7" name="Shape 47"/>
          <p:cNvSpPr txBox="1">
            <a:spLocks noGrp="1"/>
          </p:cNvSpPr>
          <p:nvPr>
            <p:ph type="body" idx="1"/>
          </p:nvPr>
        </p:nvSpPr>
        <p:spPr>
          <a:xfrm rot="5400000">
            <a:off x="2209800" y="-76200"/>
            <a:ext cx="5638800" cy="8229600"/>
          </a:xfrm>
          <a:prstGeom prst="rect">
            <a:avLst/>
          </a:prstGeom>
          <a:noFill/>
          <a:ln>
            <a:noFill/>
          </a:ln>
        </p:spPr>
        <p:txBody>
          <a:bodyPr wrap="square" lIns="91425" tIns="91425" rIns="91425" bIns="91425" anchor="t" anchorCtr="0"/>
          <a:lstStyle>
            <a:lvl1pPr marL="342900" lvl="0" indent="-88900" algn="l" rtl="0">
              <a:spcBef>
                <a:spcPts val="800"/>
              </a:spcBef>
              <a:spcAft>
                <a:spcPts val="0"/>
              </a:spcAft>
              <a:buClr>
                <a:schemeClr val="accent1"/>
              </a:buClr>
              <a:buFont typeface="Arial"/>
              <a:buChar char="■"/>
              <a:defRPr/>
            </a:lvl1pPr>
            <a:lvl2pPr marL="742950" lvl="1" indent="-31750" algn="l" rtl="0">
              <a:spcBef>
                <a:spcPts val="800"/>
              </a:spcBef>
              <a:spcAft>
                <a:spcPts val="0"/>
              </a:spcAft>
              <a:buClr>
                <a:schemeClr val="dk1"/>
              </a:buClr>
              <a:buFont typeface="Arial"/>
              <a:buChar char="–"/>
              <a:defRPr/>
            </a:lvl2pPr>
            <a:lvl3pPr marL="1143000" lvl="2" indent="25400" algn="l" rtl="0">
              <a:spcBef>
                <a:spcPts val="800"/>
              </a:spcBef>
              <a:spcAft>
                <a:spcPts val="0"/>
              </a:spcAft>
              <a:buClr>
                <a:schemeClr val="dk1"/>
              </a:buClr>
              <a:buFont typeface="Arial"/>
              <a:buChar char="•"/>
              <a:defRPr/>
            </a:lvl3pPr>
            <a:lvl4pPr marL="1600200" lvl="3" indent="25400" algn="l" rtl="0">
              <a:spcBef>
                <a:spcPts val="800"/>
              </a:spcBef>
              <a:spcAft>
                <a:spcPts val="0"/>
              </a:spcAft>
              <a:buClr>
                <a:schemeClr val="dk1"/>
              </a:buClr>
              <a:buFont typeface="Arial"/>
              <a:buChar char="•"/>
              <a:defRPr/>
            </a:lvl4pPr>
            <a:lvl5pPr marL="2057400" lvl="4" indent="25400" algn="l" rtl="0">
              <a:spcBef>
                <a:spcPts val="800"/>
              </a:spcBef>
              <a:spcAft>
                <a:spcPts val="0"/>
              </a:spcAft>
              <a:buClr>
                <a:schemeClr val="dk1"/>
              </a:buClr>
              <a:buFont typeface="Arial"/>
              <a:buChar char="•"/>
              <a:defRPr/>
            </a:lvl5pPr>
            <a:lvl6pPr marL="2514600" lvl="5" indent="25400" algn="l" rtl="0">
              <a:spcBef>
                <a:spcPts val="800"/>
              </a:spcBef>
              <a:spcAft>
                <a:spcPts val="0"/>
              </a:spcAft>
              <a:buClr>
                <a:schemeClr val="dk1"/>
              </a:buClr>
              <a:buFont typeface="Arial"/>
              <a:buChar char="•"/>
              <a:defRPr/>
            </a:lvl6pPr>
            <a:lvl7pPr marL="2971800" lvl="6" indent="25400" algn="l" rtl="0">
              <a:spcBef>
                <a:spcPts val="800"/>
              </a:spcBef>
              <a:spcAft>
                <a:spcPts val="0"/>
              </a:spcAft>
              <a:buClr>
                <a:schemeClr val="dk1"/>
              </a:buClr>
              <a:buFont typeface="Arial"/>
              <a:buChar char="•"/>
              <a:defRPr/>
            </a:lvl7pPr>
            <a:lvl8pPr marL="3429000" lvl="7" indent="25400" algn="l" rtl="0">
              <a:spcBef>
                <a:spcPts val="800"/>
              </a:spcBef>
              <a:spcAft>
                <a:spcPts val="0"/>
              </a:spcAft>
              <a:buClr>
                <a:schemeClr val="dk1"/>
              </a:buClr>
              <a:buFont typeface="Arial"/>
              <a:buChar char="•"/>
              <a:defRPr/>
            </a:lvl8pPr>
            <a:lvl9pPr marL="3886200" lvl="8" indent="25400" algn="l" rtl="0">
              <a:spcBef>
                <a:spcPts val="800"/>
              </a:spcBef>
              <a:spcAft>
                <a:spcPts val="0"/>
              </a:spcAft>
              <a:buClr>
                <a:schemeClr val="dk1"/>
              </a:buClr>
              <a:buFont typeface="Arial"/>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0" name="Shape 50"/>
          <p:cNvSpPr>
            <a:spLocks noGrp="1"/>
          </p:cNvSpPr>
          <p:nvPr>
            <p:ph type="pic" idx="2"/>
          </p:nvPr>
        </p:nvSpPr>
        <p:spPr>
          <a:xfrm>
            <a:off x="1792288" y="612775"/>
            <a:ext cx="5486400" cy="4114800"/>
          </a:xfrm>
          <a:prstGeom prst="rect">
            <a:avLst/>
          </a:prstGeom>
          <a:noFill/>
          <a:ln>
            <a:noFill/>
          </a:ln>
        </p:spPr>
      </p:sp>
      <p:sp>
        <p:nvSpPr>
          <p:cNvPr id="51" name="Shape 51"/>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4" name="Shape 54"/>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 name="Shape 55"/>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143000" y="0"/>
            <a:ext cx="7772400" cy="1143000"/>
          </a:xfrm>
          <a:prstGeom prst="rect">
            <a:avLst/>
          </a:prstGeom>
          <a:noFill/>
          <a:ln>
            <a:noFill/>
          </a:ln>
        </p:spPr>
        <p:txBody>
          <a:bodyPr wrap="square"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61" name="Shape 61"/>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2" name="Shape 62"/>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lvl="0" indent="0" rtl="0">
              <a:spcBef>
                <a:spcPts val="0"/>
              </a:spcBef>
              <a:buFont typeface="Arial"/>
              <a:buNone/>
              <a:defRPr/>
            </a:lvl1pPr>
            <a:lvl2pPr marL="457200" lvl="1" indent="0" rtl="0">
              <a:spcBef>
                <a:spcPts val="0"/>
              </a:spcBef>
              <a:buFont typeface="Arial"/>
              <a:buNone/>
              <a:defRPr/>
            </a:lvl2pPr>
            <a:lvl3pPr marL="914400" lvl="2" indent="0" rtl="0">
              <a:spcBef>
                <a:spcPts val="0"/>
              </a:spcBef>
              <a:buFont typeface="Arial"/>
              <a:buNone/>
              <a:defRPr/>
            </a:lvl3pPr>
            <a:lvl4pPr marL="1371600" lvl="3" indent="0" rtl="0">
              <a:spcBef>
                <a:spcPts val="0"/>
              </a:spcBef>
              <a:buFont typeface="Arial"/>
              <a:buNone/>
              <a:defRPr/>
            </a:lvl4pPr>
            <a:lvl5pPr marL="1828800" lvl="4" indent="0" rtl="0">
              <a:spcBef>
                <a:spcPts val="0"/>
              </a:spcBef>
              <a:buFont typeface="Arial"/>
              <a:buNone/>
              <a:defRPr/>
            </a:lvl5pPr>
            <a:lvl6pPr marL="2286000" lvl="5" indent="0" rtl="0">
              <a:spcBef>
                <a:spcPts val="0"/>
              </a:spcBef>
              <a:buFont typeface="Arial"/>
              <a:buNone/>
              <a:defRPr/>
            </a:lvl6pPr>
            <a:lvl7pPr marL="2743200" lvl="6" indent="0" rtl="0">
              <a:spcBef>
                <a:spcPts val="0"/>
              </a:spcBef>
              <a:buFont typeface="Arial"/>
              <a:buNone/>
              <a:defRPr/>
            </a:lvl7pPr>
            <a:lvl8pPr marL="3200400" lvl="7" indent="0" rtl="0">
              <a:spcBef>
                <a:spcPts val="0"/>
              </a:spcBef>
              <a:buFont typeface="Arial"/>
              <a:buNone/>
              <a:defRPr/>
            </a:lvl8pPr>
            <a:lvl9pPr marL="3657600" lvl="8" indent="0" rtl="0">
              <a:spcBef>
                <a:spcPts val="0"/>
              </a:spcBef>
              <a:buFont typeface="Arial"/>
              <a:buNone/>
              <a:defRPr/>
            </a:lvl9pPr>
          </a:lstStyle>
          <a:p>
            <a:endParaRPr/>
          </a:p>
        </p:txBody>
      </p:sp>
      <p:sp>
        <p:nvSpPr>
          <p:cNvPr id="63" name="Shape 63"/>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0" y="-7143"/>
            <a:ext cx="1063624" cy="6860381"/>
            <a:chOff x="0" y="-7143"/>
            <a:chExt cx="1063624" cy="6860381"/>
          </a:xfrm>
        </p:grpSpPr>
        <p:grpSp>
          <p:nvGrpSpPr>
            <p:cNvPr id="11" name="Shape 11"/>
            <p:cNvGrpSpPr/>
            <p:nvPr/>
          </p:nvGrpSpPr>
          <p:grpSpPr>
            <a:xfrm rot="-5400000" flipH="1">
              <a:off x="-2882502" y="2915046"/>
              <a:ext cx="6860380" cy="1016001"/>
              <a:chOff x="-6351" y="2478086"/>
              <a:chExt cx="9150349" cy="1016001"/>
            </a:xfrm>
          </p:grpSpPr>
          <p:sp>
            <p:nvSpPr>
              <p:cNvPr id="12" name="Shape 12"/>
              <p:cNvSpPr/>
              <p:nvPr/>
            </p:nvSpPr>
            <p:spPr>
              <a:xfrm rot="-5400000">
                <a:off x="4058443" y="-1574006"/>
                <a:ext cx="990600" cy="9120187"/>
              </a:xfrm>
              <a:custGeom>
                <a:avLst/>
                <a:gdLst/>
                <a:ahLst/>
                <a:cxnLst/>
                <a:rect l="0" t="0" r="0" b="0"/>
                <a:pathLst>
                  <a:path w="1000" h="720" extrusionOk="0">
                    <a:moveTo>
                      <a:pt x="0" y="0"/>
                    </a:moveTo>
                    <a:lnTo>
                      <a:pt x="0" y="720"/>
                    </a:lnTo>
                    <a:lnTo>
                      <a:pt x="1000" y="720"/>
                    </a:lnTo>
                    <a:lnTo>
                      <a:pt x="1000" y="0"/>
                    </a:lnTo>
                    <a:lnTo>
                      <a:pt x="0" y="0"/>
                    </a:lnTo>
                    <a:close/>
                  </a:path>
                </a:pathLst>
              </a:cu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13" name="Shape 13"/>
              <p:cNvSpPr/>
              <p:nvPr/>
            </p:nvSpPr>
            <p:spPr>
              <a:xfrm rot="-5400000">
                <a:off x="2099468" y="2650331"/>
                <a:ext cx="990600" cy="668337"/>
              </a:xfrm>
              <a:custGeom>
                <a:avLst/>
                <a:gdLst/>
                <a:ahLst/>
                <a:cxnLst/>
                <a:rect l="0" t="0" r="0" b="0"/>
                <a:pathLst>
                  <a:path w="624" h="317" extrusionOk="0">
                    <a:moveTo>
                      <a:pt x="0" y="0"/>
                    </a:moveTo>
                    <a:cubicBezTo>
                      <a:pt x="0" y="0"/>
                      <a:pt x="0" y="272"/>
                      <a:pt x="0" y="272"/>
                    </a:cubicBezTo>
                    <a:cubicBezTo>
                      <a:pt x="432" y="224"/>
                      <a:pt x="520" y="317"/>
                      <a:pt x="624" y="272"/>
                    </a:cubicBezTo>
                    <a:lnTo>
                      <a:pt x="624" y="0"/>
                    </a:lnTo>
                    <a:lnTo>
                      <a:pt x="0" y="0"/>
                    </a:lnTo>
                    <a:close/>
                  </a:path>
                </a:pathLst>
              </a:custGeom>
              <a:solidFill>
                <a:schemeClr val="l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14" name="Shape 14"/>
              <p:cNvSpPr/>
              <p:nvPr/>
            </p:nvSpPr>
            <p:spPr>
              <a:xfrm rot="-5400000">
                <a:off x="1554956" y="2650331"/>
                <a:ext cx="990600" cy="671512"/>
              </a:xfrm>
              <a:custGeom>
                <a:avLst/>
                <a:gdLst/>
                <a:ahLst/>
                <a:cxnLst/>
                <a:rect l="0" t="0" r="0" b="0"/>
                <a:pathLst>
                  <a:path w="624" h="317" extrusionOk="0">
                    <a:moveTo>
                      <a:pt x="0" y="0"/>
                    </a:moveTo>
                    <a:lnTo>
                      <a:pt x="0" y="272"/>
                    </a:lnTo>
                    <a:cubicBezTo>
                      <a:pt x="104" y="317"/>
                      <a:pt x="432" y="240"/>
                      <a:pt x="624" y="272"/>
                    </a:cubicBezTo>
                    <a:lnTo>
                      <a:pt x="624" y="0"/>
                    </a:lnTo>
                    <a:lnTo>
                      <a:pt x="0" y="0"/>
                    </a:lnTo>
                    <a:close/>
                  </a:path>
                </a:pathLst>
              </a:custGeom>
              <a:solidFill>
                <a:schemeClr val="folHlink"/>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15" name="Shape 15"/>
              <p:cNvSpPr/>
              <p:nvPr/>
            </p:nvSpPr>
            <p:spPr>
              <a:xfrm rot="-5400000">
                <a:off x="-94456" y="2783681"/>
                <a:ext cx="990600" cy="404812"/>
              </a:xfrm>
              <a:custGeom>
                <a:avLst/>
                <a:gdLst/>
                <a:ahLst/>
                <a:cxnLst/>
                <a:rect l="0" t="0" r="0" b="0"/>
                <a:pathLst>
                  <a:path w="624" h="370" extrusionOk="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l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16" name="Shape 16"/>
              <p:cNvSpPr/>
              <p:nvPr/>
            </p:nvSpPr>
            <p:spPr>
              <a:xfrm rot="-5400000">
                <a:off x="1053306" y="2751931"/>
                <a:ext cx="990600" cy="465137"/>
              </a:xfrm>
              <a:custGeom>
                <a:avLst/>
                <a:gdLst/>
                <a:ahLst/>
                <a:cxnLst/>
                <a:rect l="0" t="0" r="0" b="0"/>
                <a:pathLst>
                  <a:path w="624" h="317" extrusionOk="0">
                    <a:moveTo>
                      <a:pt x="0" y="0"/>
                    </a:moveTo>
                    <a:lnTo>
                      <a:pt x="0" y="272"/>
                    </a:lnTo>
                    <a:cubicBezTo>
                      <a:pt x="104" y="317"/>
                      <a:pt x="520" y="317"/>
                      <a:pt x="624" y="272"/>
                    </a:cubicBezTo>
                    <a:lnTo>
                      <a:pt x="624" y="0"/>
                    </a:lnTo>
                    <a:cubicBezTo>
                      <a:pt x="240" y="42"/>
                      <a:pt x="130" y="0"/>
                      <a:pt x="0" y="0"/>
                    </a:cubicBezTo>
                    <a:close/>
                  </a:path>
                </a:pathLst>
              </a:custGeom>
              <a:solidFill>
                <a:schemeClr val="dk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17" name="Shape 17"/>
              <p:cNvSpPr/>
              <p:nvPr/>
            </p:nvSpPr>
            <p:spPr>
              <a:xfrm rot="-5400000">
                <a:off x="700881" y="2697956"/>
                <a:ext cx="990600" cy="576262"/>
              </a:xfrm>
              <a:custGeom>
                <a:avLst/>
                <a:gdLst/>
                <a:ahLst/>
                <a:cxnLst/>
                <a:rect l="0" t="0" r="0" b="0"/>
                <a:pathLst>
                  <a:path w="624" h="272" extrusionOk="0">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18" name="Shape 18"/>
              <p:cNvSpPr/>
              <p:nvPr/>
            </p:nvSpPr>
            <p:spPr>
              <a:xfrm rot="-5400000">
                <a:off x="245268" y="2742406"/>
                <a:ext cx="1003300" cy="500062"/>
              </a:xfrm>
              <a:custGeom>
                <a:avLst/>
                <a:gdLst/>
                <a:ahLst/>
                <a:cxnLst/>
                <a:rect l="0" t="0" r="0" b="0"/>
                <a:pathLst>
                  <a:path w="632" h="362" extrusionOk="0">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19" name="Shape 19"/>
              <p:cNvSpPr/>
              <p:nvPr/>
            </p:nvSpPr>
            <p:spPr>
              <a:xfrm rot="-5400000">
                <a:off x="5092700" y="2641600"/>
                <a:ext cx="990600" cy="666750"/>
              </a:xfrm>
              <a:custGeom>
                <a:avLst/>
                <a:gdLst/>
                <a:ahLst/>
                <a:cxnLst/>
                <a:rect l="0" t="0" r="0" b="0"/>
                <a:pathLst>
                  <a:path w="624" h="317" extrusionOk="0">
                    <a:moveTo>
                      <a:pt x="0" y="0"/>
                    </a:moveTo>
                    <a:cubicBezTo>
                      <a:pt x="0" y="0"/>
                      <a:pt x="0" y="272"/>
                      <a:pt x="0" y="272"/>
                    </a:cubicBezTo>
                    <a:cubicBezTo>
                      <a:pt x="432" y="224"/>
                      <a:pt x="520" y="317"/>
                      <a:pt x="624" y="272"/>
                    </a:cubicBezTo>
                    <a:lnTo>
                      <a:pt x="624" y="0"/>
                    </a:lnTo>
                    <a:lnTo>
                      <a:pt x="0" y="0"/>
                    </a:lnTo>
                    <a:close/>
                  </a:path>
                </a:pathLst>
              </a:custGeom>
              <a:solidFill>
                <a:schemeClr val="l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20" name="Shape 20"/>
              <p:cNvSpPr/>
              <p:nvPr/>
            </p:nvSpPr>
            <p:spPr>
              <a:xfrm rot="-5400000">
                <a:off x="4555331" y="2642393"/>
                <a:ext cx="990600" cy="668337"/>
              </a:xfrm>
              <a:custGeom>
                <a:avLst/>
                <a:gdLst/>
                <a:ahLst/>
                <a:cxnLst/>
                <a:rect l="0" t="0" r="0" b="0"/>
                <a:pathLst>
                  <a:path w="624" h="317" extrusionOk="0">
                    <a:moveTo>
                      <a:pt x="0" y="0"/>
                    </a:moveTo>
                    <a:lnTo>
                      <a:pt x="0" y="272"/>
                    </a:lnTo>
                    <a:cubicBezTo>
                      <a:pt x="104" y="317"/>
                      <a:pt x="432" y="240"/>
                      <a:pt x="624" y="272"/>
                    </a:cubicBezTo>
                    <a:lnTo>
                      <a:pt x="624" y="0"/>
                    </a:lnTo>
                    <a:lnTo>
                      <a:pt x="0" y="0"/>
                    </a:lnTo>
                    <a:close/>
                  </a:path>
                </a:pathLst>
              </a:custGeom>
              <a:solidFill>
                <a:schemeClr val="dk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21" name="Shape 21"/>
              <p:cNvSpPr/>
              <p:nvPr/>
            </p:nvSpPr>
            <p:spPr>
              <a:xfrm rot="-5400000">
                <a:off x="2903537" y="2773362"/>
                <a:ext cx="990600" cy="406400"/>
              </a:xfrm>
              <a:custGeom>
                <a:avLst/>
                <a:gdLst/>
                <a:ahLst/>
                <a:cxnLst/>
                <a:rect l="0" t="0" r="0" b="0"/>
                <a:pathLst>
                  <a:path w="624" h="370" extrusionOk="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22" name="Shape 22"/>
              <p:cNvSpPr/>
              <p:nvPr/>
            </p:nvSpPr>
            <p:spPr>
              <a:xfrm rot="-5400000">
                <a:off x="4048918" y="2743993"/>
                <a:ext cx="990600" cy="465137"/>
              </a:xfrm>
              <a:custGeom>
                <a:avLst/>
                <a:gdLst/>
                <a:ahLst/>
                <a:cxnLst/>
                <a:rect l="0" t="0" r="0" b="0"/>
                <a:pathLst>
                  <a:path w="624" h="317" extrusionOk="0">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23" name="Shape 23"/>
              <p:cNvSpPr/>
              <p:nvPr/>
            </p:nvSpPr>
            <p:spPr>
              <a:xfrm rot="-5400000">
                <a:off x="3698875" y="2690812"/>
                <a:ext cx="990600" cy="571500"/>
              </a:xfrm>
              <a:custGeom>
                <a:avLst/>
                <a:gdLst/>
                <a:ahLst/>
                <a:cxnLst/>
                <a:rect l="0" t="0" r="0" b="0"/>
                <a:pathLst>
                  <a:path w="624" h="272" extrusionOk="0">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24" name="Shape 24"/>
              <p:cNvSpPr/>
              <p:nvPr/>
            </p:nvSpPr>
            <p:spPr>
              <a:xfrm rot="-5400000">
                <a:off x="3241675" y="2732087"/>
                <a:ext cx="1003300" cy="501650"/>
              </a:xfrm>
              <a:custGeom>
                <a:avLst/>
                <a:gdLst/>
                <a:ahLst/>
                <a:cxnLst/>
                <a:rect l="0" t="0" r="0" b="0"/>
                <a:pathLst>
                  <a:path w="632" h="362" extrusionOk="0">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25" name="Shape 25"/>
              <p:cNvSpPr/>
              <p:nvPr/>
            </p:nvSpPr>
            <p:spPr>
              <a:xfrm rot="-5400000">
                <a:off x="6469856" y="2647156"/>
                <a:ext cx="990600" cy="668337"/>
              </a:xfrm>
              <a:custGeom>
                <a:avLst/>
                <a:gdLst/>
                <a:ahLst/>
                <a:cxnLst/>
                <a:rect l="0" t="0" r="0" b="0"/>
                <a:pathLst>
                  <a:path w="624" h="317" extrusionOk="0">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26" name="Shape 26"/>
              <p:cNvSpPr/>
              <p:nvPr/>
            </p:nvSpPr>
            <p:spPr>
              <a:xfrm rot="-5400000">
                <a:off x="5925343" y="2647156"/>
                <a:ext cx="990600" cy="671512"/>
              </a:xfrm>
              <a:custGeom>
                <a:avLst/>
                <a:gdLst/>
                <a:ahLst/>
                <a:cxnLst/>
                <a:rect l="0" t="0" r="0" b="0"/>
                <a:pathLst>
                  <a:path w="624" h="317" extrusionOk="0">
                    <a:moveTo>
                      <a:pt x="0" y="0"/>
                    </a:moveTo>
                    <a:lnTo>
                      <a:pt x="0" y="272"/>
                    </a:lnTo>
                    <a:cubicBezTo>
                      <a:pt x="104" y="317"/>
                      <a:pt x="432" y="240"/>
                      <a:pt x="624" y="272"/>
                    </a:cubicBezTo>
                    <a:lnTo>
                      <a:pt x="624" y="0"/>
                    </a:lnTo>
                    <a:lnTo>
                      <a:pt x="0" y="0"/>
                    </a:lnTo>
                    <a:close/>
                  </a:path>
                </a:pathLst>
              </a:cu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27" name="Shape 27"/>
              <p:cNvSpPr/>
              <p:nvPr/>
            </p:nvSpPr>
            <p:spPr>
              <a:xfrm rot="-5400000">
                <a:off x="7269956" y="2772568"/>
                <a:ext cx="990600" cy="404812"/>
              </a:xfrm>
              <a:custGeom>
                <a:avLst/>
                <a:gdLst/>
                <a:ahLst/>
                <a:cxnLst/>
                <a:rect l="0" t="0" r="0" b="0"/>
                <a:pathLst>
                  <a:path w="624" h="370" extrusionOk="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28" name="Shape 28"/>
              <p:cNvSpPr/>
              <p:nvPr/>
            </p:nvSpPr>
            <p:spPr>
              <a:xfrm>
                <a:off x="8682037" y="2478087"/>
                <a:ext cx="461962" cy="992187"/>
              </a:xfrm>
              <a:custGeom>
                <a:avLst/>
                <a:gdLst/>
                <a:ahLst/>
                <a:cxnLst/>
                <a:rect l="0" t="0" r="0" b="0"/>
                <a:pathLst>
                  <a:path w="291" h="625" extrusionOk="0">
                    <a:moveTo>
                      <a:pt x="0" y="624"/>
                    </a:moveTo>
                    <a:lnTo>
                      <a:pt x="291" y="625"/>
                    </a:lnTo>
                    <a:lnTo>
                      <a:pt x="291" y="6"/>
                    </a:lnTo>
                    <a:lnTo>
                      <a:pt x="0" y="0"/>
                    </a:lnTo>
                    <a:cubicBezTo>
                      <a:pt x="39" y="384"/>
                      <a:pt x="0" y="494"/>
                      <a:pt x="0" y="624"/>
                    </a:cubicBezTo>
                    <a:close/>
                  </a:path>
                </a:pathLst>
              </a:custGeom>
              <a:solidFill>
                <a:schemeClr val="dk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29" name="Shape 29"/>
              <p:cNvSpPr/>
              <p:nvPr/>
            </p:nvSpPr>
            <p:spPr>
              <a:xfrm rot="-5400000">
                <a:off x="8065293" y="2686843"/>
                <a:ext cx="990600" cy="573087"/>
              </a:xfrm>
              <a:custGeom>
                <a:avLst/>
                <a:gdLst/>
                <a:ahLst/>
                <a:cxnLst/>
                <a:rect l="0" t="0" r="0" b="0"/>
                <a:pathLst>
                  <a:path w="624" h="272" extrusionOk="0">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30" name="Shape 30"/>
              <p:cNvSpPr/>
              <p:nvPr/>
            </p:nvSpPr>
            <p:spPr>
              <a:xfrm rot="-5400000">
                <a:off x="7610475" y="2728912"/>
                <a:ext cx="1003300" cy="501650"/>
              </a:xfrm>
              <a:custGeom>
                <a:avLst/>
                <a:gdLst/>
                <a:ahLst/>
                <a:cxnLst/>
                <a:rect l="0" t="0" r="0" b="0"/>
                <a:pathLst>
                  <a:path w="632" h="362" extrusionOk="0">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dk2"/>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grpSp>
        <p:sp>
          <p:nvSpPr>
            <p:cNvPr id="31" name="Shape 31"/>
            <p:cNvSpPr/>
            <p:nvPr/>
          </p:nvSpPr>
          <p:spPr>
            <a:xfrm rot="-5400000" flipH="1">
              <a:off x="-3101975" y="3097212"/>
              <a:ext cx="6858000" cy="654050"/>
            </a:xfrm>
            <a:custGeom>
              <a:avLst/>
              <a:gdLst/>
              <a:ahLst/>
              <a:cxnLst/>
              <a:rect l="0" t="0" r="0" b="0"/>
              <a:pathLst>
                <a:path w="5762" h="385" extrusionOk="0">
                  <a:moveTo>
                    <a:pt x="0" y="196"/>
                  </a:moveTo>
                  <a:cubicBezTo>
                    <a:pt x="1667" y="385"/>
                    <a:pt x="2275" y="93"/>
                    <a:pt x="5762" y="188"/>
                  </a:cubicBezTo>
                  <a:lnTo>
                    <a:pt x="5762" y="4"/>
                  </a:lnTo>
                  <a:lnTo>
                    <a:pt x="0" y="0"/>
                  </a:lnTo>
                  <a:lnTo>
                    <a:pt x="0" y="196"/>
                  </a:lnTo>
                  <a:close/>
                </a:path>
              </a:pathLst>
            </a:custGeom>
            <a:gradFill>
              <a:gsLst>
                <a:gs pos="0">
                  <a:schemeClr val="lt1"/>
                </a:gs>
                <a:gs pos="100000">
                  <a:srgbClr val="767676"/>
                </a:gs>
              </a:gsLst>
              <a:lin ang="0" scaled="0"/>
            </a:gra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32" name="Shape 32"/>
            <p:cNvSpPr/>
            <p:nvPr/>
          </p:nvSpPr>
          <p:spPr>
            <a:xfrm rot="-5400000" flipH="1">
              <a:off x="-2514600" y="3273425"/>
              <a:ext cx="6856412" cy="300037"/>
            </a:xfrm>
            <a:custGeom>
              <a:avLst/>
              <a:gdLst/>
              <a:ahLst/>
              <a:cxnLst/>
              <a:rect l="0" t="0" r="0" b="0"/>
              <a:pathLst>
                <a:path w="5761" h="189" extrusionOk="0">
                  <a:moveTo>
                    <a:pt x="0" y="28"/>
                  </a:moveTo>
                  <a:cubicBezTo>
                    <a:pt x="961" y="0"/>
                    <a:pt x="4971" y="161"/>
                    <a:pt x="5761" y="0"/>
                  </a:cubicBezTo>
                  <a:lnTo>
                    <a:pt x="5761" y="189"/>
                  </a:lnTo>
                  <a:lnTo>
                    <a:pt x="1" y="189"/>
                  </a:lnTo>
                  <a:lnTo>
                    <a:pt x="0" y="28"/>
                  </a:lnTo>
                  <a:close/>
                </a:path>
              </a:pathLst>
            </a:custGeom>
            <a:gradFill>
              <a:gsLst>
                <a:gs pos="0">
                  <a:srgbClr val="767676"/>
                </a:gs>
                <a:gs pos="100000">
                  <a:schemeClr val="lt1"/>
                </a:gs>
              </a:gsLst>
              <a:lin ang="0" scaled="0"/>
            </a:gra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grpSp>
      <p:sp>
        <p:nvSpPr>
          <p:cNvPr id="33" name="Shape 33"/>
          <p:cNvSpPr txBox="1">
            <a:spLocks noGrp="1"/>
          </p:cNvSpPr>
          <p:nvPr>
            <p:ph type="title"/>
          </p:nvPr>
        </p:nvSpPr>
        <p:spPr>
          <a:xfrm>
            <a:off x="1143000" y="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34" name="Shape 34"/>
          <p:cNvSpPr txBox="1">
            <a:spLocks noGrp="1"/>
          </p:cNvSpPr>
          <p:nvPr>
            <p:ph type="body" idx="1"/>
          </p:nvPr>
        </p:nvSpPr>
        <p:spPr>
          <a:xfrm>
            <a:off x="914400" y="1219200"/>
            <a:ext cx="8229600" cy="5638800"/>
          </a:xfrm>
          <a:prstGeom prst="rect">
            <a:avLst/>
          </a:prstGeom>
          <a:noFill/>
          <a:ln>
            <a:noFill/>
          </a:ln>
        </p:spPr>
        <p:txBody>
          <a:bodyPr wrap="square" lIns="91425" tIns="91425" rIns="91425" bIns="91425" anchor="t" anchorCtr="0"/>
          <a:lstStyle>
            <a:lvl1pPr marL="342900" marR="0" lvl="0" indent="-88900" algn="l" rtl="0">
              <a:spcBef>
                <a:spcPts val="800"/>
              </a:spcBef>
              <a:spcAft>
                <a:spcPts val="0"/>
              </a:spcAft>
              <a:buClr>
                <a:schemeClr val="accent1"/>
              </a:buClr>
              <a:buFont typeface="Arial"/>
              <a:buChar char="■"/>
              <a:defRPr/>
            </a:lvl1pPr>
            <a:lvl2pPr marL="742950" marR="0" lvl="1" indent="-31750" algn="l" rtl="0">
              <a:spcBef>
                <a:spcPts val="800"/>
              </a:spcBef>
              <a:spcAft>
                <a:spcPts val="0"/>
              </a:spcAft>
              <a:buClr>
                <a:schemeClr val="dk1"/>
              </a:buClr>
              <a:buFont typeface="Arial"/>
              <a:buChar char="–"/>
              <a:defRPr/>
            </a:lvl2pPr>
            <a:lvl3pPr marL="1143000" marR="0" lvl="2" indent="25400" algn="l" rtl="0">
              <a:spcBef>
                <a:spcPts val="800"/>
              </a:spcBef>
              <a:spcAft>
                <a:spcPts val="0"/>
              </a:spcAft>
              <a:buClr>
                <a:schemeClr val="dk1"/>
              </a:buClr>
              <a:buFont typeface="Arial"/>
              <a:buChar char="•"/>
              <a:defRPr/>
            </a:lvl3pPr>
            <a:lvl4pPr marL="1600200" marR="0" lvl="3" indent="25400" algn="l" rtl="0">
              <a:spcBef>
                <a:spcPts val="800"/>
              </a:spcBef>
              <a:spcAft>
                <a:spcPts val="0"/>
              </a:spcAft>
              <a:buClr>
                <a:schemeClr val="dk1"/>
              </a:buClr>
              <a:buFont typeface="Arial"/>
              <a:buChar char="•"/>
              <a:defRPr/>
            </a:lvl4pPr>
            <a:lvl5pPr marL="2057400" marR="0" lvl="4" indent="25400" algn="l" rtl="0">
              <a:spcBef>
                <a:spcPts val="800"/>
              </a:spcBef>
              <a:spcAft>
                <a:spcPts val="0"/>
              </a:spcAft>
              <a:buClr>
                <a:schemeClr val="dk1"/>
              </a:buClr>
              <a:buFont typeface="Arial"/>
              <a:buChar char="•"/>
              <a:defRPr/>
            </a:lvl5pPr>
            <a:lvl6pPr marL="2514600" marR="0" lvl="5" indent="25400" algn="l" rtl="0">
              <a:spcBef>
                <a:spcPts val="800"/>
              </a:spcBef>
              <a:spcAft>
                <a:spcPts val="0"/>
              </a:spcAft>
              <a:buClr>
                <a:schemeClr val="dk1"/>
              </a:buClr>
              <a:buFont typeface="Arial"/>
              <a:buChar char="•"/>
              <a:defRPr/>
            </a:lvl6pPr>
            <a:lvl7pPr marL="2971800" marR="0" lvl="6" indent="25400" algn="l" rtl="0">
              <a:spcBef>
                <a:spcPts val="800"/>
              </a:spcBef>
              <a:spcAft>
                <a:spcPts val="0"/>
              </a:spcAft>
              <a:buClr>
                <a:schemeClr val="dk1"/>
              </a:buClr>
              <a:buFont typeface="Arial"/>
              <a:buChar char="•"/>
              <a:defRPr/>
            </a:lvl7pPr>
            <a:lvl8pPr marL="3429000" marR="0" lvl="7" indent="25400" algn="l" rtl="0">
              <a:spcBef>
                <a:spcPts val="800"/>
              </a:spcBef>
              <a:spcAft>
                <a:spcPts val="0"/>
              </a:spcAft>
              <a:buClr>
                <a:schemeClr val="dk1"/>
              </a:buClr>
              <a:buFont typeface="Arial"/>
              <a:buChar char="•"/>
              <a:defRPr/>
            </a:lvl8pPr>
            <a:lvl9pPr marL="3886200" marR="0" lvl="8" indent="25400" algn="l" rtl="0">
              <a:spcBef>
                <a:spcPts val="8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0" y="0"/>
            <a:ext cx="9144000" cy="945600"/>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accent1"/>
              </a:buClr>
              <a:buSzPct val="25000"/>
              <a:buFont typeface="Arial"/>
              <a:buNone/>
            </a:pPr>
            <a:r>
              <a:rPr lang="en-US" sz="2400" b="0" i="0" u="none" strike="noStrike" cap="none">
                <a:solidFill>
                  <a:schemeClr val="dk1"/>
                </a:solidFill>
                <a:latin typeface="Georgia"/>
                <a:ea typeface="Georgia"/>
                <a:cs typeface="Georgia"/>
                <a:sym typeface="Georgia"/>
              </a:rPr>
              <a:t>The period of time in U.S. history </a:t>
            </a:r>
            <a:r>
              <a:rPr lang="en-US" sz="2400">
                <a:solidFill>
                  <a:schemeClr val="dk1"/>
                </a:solidFill>
                <a:latin typeface="Georgia"/>
                <a:ea typeface="Georgia"/>
                <a:cs typeface="Georgia"/>
                <a:sym typeface="Georgia"/>
              </a:rPr>
              <a:t> </a:t>
            </a:r>
            <a:r>
              <a:rPr lang="en-US" sz="2400" b="0" i="0" u="none" strike="noStrike" cap="none">
                <a:solidFill>
                  <a:schemeClr val="dk1"/>
                </a:solidFill>
                <a:latin typeface="Georgia"/>
                <a:ea typeface="Georgia"/>
                <a:cs typeface="Georgia"/>
                <a:sym typeface="Georgia"/>
              </a:rPr>
              <a:t>before the Civil War is known as </a:t>
            </a:r>
            <a:br>
              <a:rPr lang="en-US" sz="2400" b="0" i="0" u="none" strike="noStrike" cap="none">
                <a:solidFill>
                  <a:schemeClr val="dk1"/>
                </a:solidFill>
                <a:latin typeface="Georgia"/>
                <a:ea typeface="Georgia"/>
                <a:cs typeface="Georgia"/>
                <a:sym typeface="Georgia"/>
              </a:rPr>
            </a:br>
            <a:r>
              <a:rPr lang="en-US" sz="2400" b="0" i="0" u="none" strike="noStrike" cap="none">
                <a:solidFill>
                  <a:schemeClr val="dk1"/>
                </a:solidFill>
                <a:latin typeface="Georgia"/>
                <a:ea typeface="Georgia"/>
                <a:cs typeface="Georgia"/>
                <a:sym typeface="Georgia"/>
              </a:rPr>
              <a:t>the Antebellum Era (1800-1860)</a:t>
            </a:r>
          </a:p>
        </p:txBody>
      </p:sp>
      <p:pic>
        <p:nvPicPr>
          <p:cNvPr id="76" name="Shape 76"/>
          <p:cNvPicPr preferRelativeResize="0"/>
          <p:nvPr/>
        </p:nvPicPr>
        <p:blipFill rotWithShape="1">
          <a:blip r:embed="rId3">
            <a:alphaModFix/>
          </a:blip>
          <a:srcRect l="15625" t="23819" r="13280" b="18296"/>
          <a:stretch/>
        </p:blipFill>
        <p:spPr>
          <a:xfrm>
            <a:off x="0" y="1447800"/>
            <a:ext cx="9144000" cy="5105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pic>
        <p:nvPicPr>
          <p:cNvPr id="180" name="Shape 180"/>
          <p:cNvPicPr preferRelativeResize="0"/>
          <p:nvPr/>
        </p:nvPicPr>
        <p:blipFill rotWithShape="1">
          <a:blip r:embed="rId3">
            <a:alphaModFix/>
          </a:blip>
          <a:srcRect t="1856"/>
          <a:stretch/>
        </p:blipFill>
        <p:spPr>
          <a:xfrm>
            <a:off x="828675" y="1828800"/>
            <a:ext cx="7858125" cy="5013325"/>
          </a:xfrm>
          <a:prstGeom prst="rect">
            <a:avLst/>
          </a:prstGeom>
          <a:noFill/>
          <a:ln>
            <a:noFill/>
          </a:ln>
        </p:spPr>
      </p:pic>
      <p:sp>
        <p:nvSpPr>
          <p:cNvPr id="181" name="Shape 181"/>
          <p:cNvSpPr txBox="1"/>
          <p:nvPr/>
        </p:nvSpPr>
        <p:spPr>
          <a:xfrm>
            <a:off x="0" y="1427162"/>
            <a:ext cx="9144000" cy="477837"/>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C00000"/>
              </a:buClr>
              <a:buSzPct val="25000"/>
              <a:buFont typeface="Calibri"/>
              <a:buNone/>
            </a:pPr>
            <a:r>
              <a:rPr lang="en-US" sz="2400" b="0" i="0" u="none" strike="noStrike" cap="none">
                <a:solidFill>
                  <a:srgbClr val="C00000"/>
                </a:solidFill>
                <a:latin typeface="Georgia"/>
                <a:ea typeface="Georgia"/>
                <a:cs typeface="Georgia"/>
                <a:sym typeface="Georgia"/>
              </a:rPr>
              <a:t>American Slave Population, 1790-1820</a:t>
            </a:r>
          </a:p>
        </p:txBody>
      </p:sp>
      <p:sp>
        <p:nvSpPr>
          <p:cNvPr id="182" name="Shape 182"/>
          <p:cNvSpPr txBox="1"/>
          <p:nvPr/>
        </p:nvSpPr>
        <p:spPr>
          <a:xfrm>
            <a:off x="134925" y="76200"/>
            <a:ext cx="8856600" cy="1421700"/>
          </a:xfrm>
          <a:prstGeom prst="rect">
            <a:avLst/>
          </a:prstGeom>
          <a:solidFill>
            <a:srgbClr val="CCFFCC"/>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3000" b="0" i="0" u="none" strike="noStrike" cap="none" dirty="0">
                <a:solidFill>
                  <a:schemeClr val="dk1"/>
                </a:solidFill>
                <a:latin typeface="Georgia"/>
                <a:ea typeface="Georgia"/>
                <a:cs typeface="Georgia"/>
                <a:sym typeface="Georgia"/>
              </a:rPr>
              <a:t>The Era of Good Feelings was a time of nationalism, but there were growing problems between the North </a:t>
            </a:r>
            <a:r>
              <a:rPr lang="en-US" sz="3000" b="0" i="0" u="none" strike="noStrike" cap="none" dirty="0" smtClean="0">
                <a:solidFill>
                  <a:schemeClr val="dk1"/>
                </a:solidFill>
                <a:latin typeface="Georgia"/>
                <a:ea typeface="Georgia"/>
                <a:cs typeface="Georgia"/>
                <a:sym typeface="Georgia"/>
              </a:rPr>
              <a:t>&amp; </a:t>
            </a:r>
            <a:r>
              <a:rPr lang="en-US" sz="3000" b="0" i="0" u="none" strike="noStrike" cap="none" dirty="0">
                <a:solidFill>
                  <a:schemeClr val="dk1"/>
                </a:solidFill>
                <a:latin typeface="Georgia"/>
                <a:ea typeface="Georgia"/>
                <a:cs typeface="Georgia"/>
                <a:sym typeface="Georgia"/>
              </a:rPr>
              <a:t>South </a:t>
            </a:r>
            <a:r>
              <a:rPr lang="en-US" sz="3000" b="0" i="0" u="none" strike="noStrike" cap="none" dirty="0" smtClean="0">
                <a:solidFill>
                  <a:schemeClr val="dk1"/>
                </a:solidFill>
                <a:latin typeface="Georgia"/>
                <a:ea typeface="Georgia"/>
                <a:cs typeface="Georgia"/>
                <a:sym typeface="Georgia"/>
              </a:rPr>
              <a:t>(sectionalism</a:t>
            </a:r>
            <a:r>
              <a:rPr lang="en-US" sz="3000" b="0" i="0" u="none" strike="noStrike" cap="none" dirty="0">
                <a:solidFill>
                  <a:schemeClr val="dk1"/>
                </a:solidFill>
                <a:latin typeface="Georgia"/>
                <a:ea typeface="Georgia"/>
                <a:cs typeface="Georgia"/>
                <a:sym typeface="Georgia"/>
              </a:rPr>
              <a:t>)</a:t>
            </a:r>
          </a:p>
        </p:txBody>
      </p:sp>
      <p:sp>
        <p:nvSpPr>
          <p:cNvPr id="183" name="Shape 183"/>
          <p:cNvSpPr txBox="1"/>
          <p:nvPr/>
        </p:nvSpPr>
        <p:spPr>
          <a:xfrm>
            <a:off x="0" y="5849175"/>
            <a:ext cx="4911600" cy="989100"/>
          </a:xfrm>
          <a:prstGeom prst="rect">
            <a:avLst/>
          </a:prstGeom>
          <a:solidFill>
            <a:srgbClr val="CCECFF"/>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000" b="0" i="0" u="none" strike="noStrike" cap="none" dirty="0">
                <a:solidFill>
                  <a:schemeClr val="dk1"/>
                </a:solidFill>
                <a:latin typeface="Georgia"/>
                <a:ea typeface="Georgia"/>
                <a:cs typeface="Georgia"/>
                <a:sym typeface="Georgia"/>
              </a:rPr>
              <a:t>Northerners &amp; Southerners disagreed over slavery, taxes, </a:t>
            </a:r>
            <a:r>
              <a:rPr lang="en-US" sz="2000" b="0" i="0" u="none" strike="noStrike" cap="none" dirty="0" smtClean="0">
                <a:solidFill>
                  <a:schemeClr val="dk1"/>
                </a:solidFill>
                <a:latin typeface="Georgia"/>
                <a:ea typeface="Georgia"/>
                <a:cs typeface="Georgia"/>
                <a:sym typeface="Georgia"/>
              </a:rPr>
              <a:t>&amp; </a:t>
            </a:r>
            <a:r>
              <a:rPr lang="en-US" sz="2000" b="0" i="0" u="none" strike="noStrike" cap="none" dirty="0">
                <a:solidFill>
                  <a:schemeClr val="dk1"/>
                </a:solidFill>
                <a:latin typeface="Georgia"/>
                <a:ea typeface="Georgia"/>
                <a:cs typeface="Georgia"/>
                <a:sym typeface="Georgia"/>
              </a:rPr>
              <a:t>the role of government</a:t>
            </a:r>
          </a:p>
        </p:txBody>
      </p:sp>
      <p:sp>
        <p:nvSpPr>
          <p:cNvPr id="184" name="Shape 184"/>
          <p:cNvSpPr txBox="1"/>
          <p:nvPr/>
        </p:nvSpPr>
        <p:spPr>
          <a:xfrm>
            <a:off x="4911600" y="5845325"/>
            <a:ext cx="4191000" cy="666311"/>
          </a:xfrm>
          <a:prstGeom prst="rect">
            <a:avLst/>
          </a:prstGeom>
          <a:solidFill>
            <a:srgbClr val="D9D9D9"/>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000" b="0" i="0" u="none" strike="noStrike" cap="none" dirty="0">
                <a:solidFill>
                  <a:schemeClr val="dk1"/>
                </a:solidFill>
                <a:latin typeface="Georgia"/>
                <a:ea typeface="Georgia"/>
                <a:cs typeface="Georgia"/>
                <a:sym typeface="Georgia"/>
              </a:rPr>
              <a:t>These disagreements dominated politics from 1820</a:t>
            </a:r>
            <a:r>
              <a:rPr lang="en-US" sz="2000" dirty="0">
                <a:solidFill>
                  <a:schemeClr val="dk1"/>
                </a:solidFill>
                <a:latin typeface="Georgia"/>
                <a:ea typeface="Georgia"/>
                <a:cs typeface="Georgia"/>
                <a:sym typeface="Georgia"/>
              </a:rPr>
              <a:t> -</a:t>
            </a:r>
            <a:r>
              <a:rPr lang="en-US" sz="2000" b="0" i="0" u="none" strike="noStrike" cap="none" dirty="0">
                <a:solidFill>
                  <a:schemeClr val="dk1"/>
                </a:solidFill>
                <a:latin typeface="Georgia"/>
                <a:ea typeface="Georgia"/>
                <a:cs typeface="Georgia"/>
                <a:sym typeface="Georgia"/>
              </a:rPr>
              <a:t> 1860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89"/>
        <p:cNvGrpSpPr/>
        <p:nvPr/>
      </p:nvGrpSpPr>
      <p:grpSpPr>
        <a:xfrm>
          <a:off x="0" y="0"/>
          <a:ext cx="0" cy="0"/>
          <a:chOff x="0" y="0"/>
          <a:chExt cx="0" cy="0"/>
        </a:xfrm>
      </p:grpSpPr>
      <p:pic>
        <p:nvPicPr>
          <p:cNvPr id="190" name="Shape 190" descr="http://upload.wikimedia.org/wikipedia/commons/c/c8/United_States_1820-1821-07.png"/>
          <p:cNvPicPr preferRelativeResize="0"/>
          <p:nvPr/>
        </p:nvPicPr>
        <p:blipFill rotWithShape="1">
          <a:blip r:embed="rId3">
            <a:alphaModFix/>
          </a:blip>
          <a:srcRect t="7298"/>
          <a:stretch/>
        </p:blipFill>
        <p:spPr>
          <a:xfrm>
            <a:off x="381000" y="1473200"/>
            <a:ext cx="8458200" cy="5308600"/>
          </a:xfrm>
          <a:prstGeom prst="rect">
            <a:avLst/>
          </a:prstGeom>
          <a:noFill/>
          <a:ln>
            <a:noFill/>
          </a:ln>
        </p:spPr>
      </p:pic>
      <p:sp>
        <p:nvSpPr>
          <p:cNvPr id="191" name="Shape 191"/>
          <p:cNvSpPr txBox="1"/>
          <p:nvPr/>
        </p:nvSpPr>
        <p:spPr>
          <a:xfrm>
            <a:off x="228600" y="100012"/>
            <a:ext cx="3962400" cy="1238250"/>
          </a:xfrm>
          <a:prstGeom prst="rect">
            <a:avLst/>
          </a:prstGeom>
          <a:solidFill>
            <a:srgbClr val="FFFFCC"/>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a:solidFill>
                  <a:schemeClr val="dk1"/>
                </a:solidFill>
                <a:latin typeface="Georgia"/>
                <a:ea typeface="Georgia"/>
                <a:cs typeface="Georgia"/>
                <a:sym typeface="Georgia"/>
              </a:rPr>
              <a:t>When Missouri applied to become a U.S. state, sectionalism emerged</a:t>
            </a:r>
          </a:p>
        </p:txBody>
      </p:sp>
      <p:sp>
        <p:nvSpPr>
          <p:cNvPr id="192" name="Shape 192"/>
          <p:cNvSpPr txBox="1"/>
          <p:nvPr/>
        </p:nvSpPr>
        <p:spPr>
          <a:xfrm>
            <a:off x="4343400" y="76200"/>
            <a:ext cx="4648200" cy="1246187"/>
          </a:xfrm>
          <a:prstGeom prst="rect">
            <a:avLst/>
          </a:prstGeom>
          <a:solidFill>
            <a:srgbClr val="E6B8AF"/>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a:solidFill>
                  <a:schemeClr val="dk1"/>
                </a:solidFill>
                <a:latin typeface="Georgia"/>
                <a:ea typeface="Georgia"/>
                <a:cs typeface="Georgia"/>
                <a:sym typeface="Georgia"/>
              </a:rPr>
              <a:t>Northerners did not want Southern states to increase power in the national gov’t</a:t>
            </a:r>
          </a:p>
        </p:txBody>
      </p:sp>
      <p:sp>
        <p:nvSpPr>
          <p:cNvPr id="193" name="Shape 193"/>
          <p:cNvSpPr txBox="1"/>
          <p:nvPr/>
        </p:nvSpPr>
        <p:spPr>
          <a:xfrm>
            <a:off x="76200" y="1447800"/>
            <a:ext cx="4203600" cy="1558200"/>
          </a:xfrm>
          <a:prstGeom prst="rect">
            <a:avLst/>
          </a:prstGeom>
          <a:solidFill>
            <a:srgbClr val="CCFFCC"/>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a:solidFill>
                  <a:schemeClr val="dk1"/>
                </a:solidFill>
                <a:latin typeface="Georgia"/>
                <a:ea typeface="Georgia"/>
                <a:cs typeface="Georgia"/>
                <a:sym typeface="Georgia"/>
              </a:rPr>
              <a:t>If Missouri entered as a slave state, the South would have </a:t>
            </a:r>
            <a:br>
              <a:rPr lang="en-US" sz="2400" b="0" i="0" u="none" strike="noStrike" cap="none">
                <a:solidFill>
                  <a:schemeClr val="dk1"/>
                </a:solidFill>
                <a:latin typeface="Georgia"/>
                <a:ea typeface="Georgia"/>
                <a:cs typeface="Georgia"/>
                <a:sym typeface="Georgia"/>
              </a:rPr>
            </a:br>
            <a:r>
              <a:rPr lang="en-US" sz="2400" b="0" i="0" u="none" strike="noStrike" cap="none">
                <a:solidFill>
                  <a:schemeClr val="dk1"/>
                </a:solidFill>
                <a:latin typeface="Georgia"/>
                <a:ea typeface="Georgia"/>
                <a:cs typeface="Georgia"/>
                <a:sym typeface="Georgia"/>
              </a:rPr>
              <a:t>2 more Senators than the North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98"/>
        <p:cNvGrpSpPr/>
        <p:nvPr/>
      </p:nvGrpSpPr>
      <p:grpSpPr>
        <a:xfrm>
          <a:off x="0" y="0"/>
          <a:ext cx="0" cy="0"/>
          <a:chOff x="0" y="0"/>
          <a:chExt cx="0" cy="0"/>
        </a:xfrm>
      </p:grpSpPr>
      <p:pic>
        <p:nvPicPr>
          <p:cNvPr id="199" name="Shape 199" descr="map-Missouri Compromise"/>
          <p:cNvPicPr preferRelativeResize="0"/>
          <p:nvPr/>
        </p:nvPicPr>
        <p:blipFill rotWithShape="1">
          <a:blip r:embed="rId3">
            <a:alphaModFix/>
          </a:blip>
          <a:srcRect/>
          <a:stretch/>
        </p:blipFill>
        <p:spPr>
          <a:xfrm>
            <a:off x="152400" y="1081087"/>
            <a:ext cx="8826500" cy="5853112"/>
          </a:xfrm>
          <a:prstGeom prst="rect">
            <a:avLst/>
          </a:prstGeom>
          <a:noFill/>
          <a:ln w="12700" cap="flat" cmpd="sng">
            <a:solidFill>
              <a:schemeClr val="dk1"/>
            </a:solidFill>
            <a:prstDash val="solid"/>
            <a:miter lim="8000"/>
            <a:headEnd type="none" w="med" len="med"/>
            <a:tailEnd type="none" w="med" len="med"/>
          </a:ln>
        </p:spPr>
      </p:pic>
      <p:sp>
        <p:nvSpPr>
          <p:cNvPr id="200" name="Shape 200"/>
          <p:cNvSpPr/>
          <p:nvPr/>
        </p:nvSpPr>
        <p:spPr>
          <a:xfrm>
            <a:off x="4572000" y="3352800"/>
            <a:ext cx="1176337" cy="1130300"/>
          </a:xfrm>
          <a:prstGeom prst="ellipse">
            <a:avLst/>
          </a:prstGeom>
          <a:noFill/>
          <a:ln w="12700" cap="flat" cmpd="sng">
            <a:solidFill>
              <a:srgbClr val="FF0000"/>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201" name="Shape 201"/>
          <p:cNvSpPr txBox="1">
            <a:spLocks noGrp="1"/>
          </p:cNvSpPr>
          <p:nvPr>
            <p:ph type="title"/>
          </p:nvPr>
        </p:nvSpPr>
        <p:spPr>
          <a:xfrm>
            <a:off x="685800" y="76200"/>
            <a:ext cx="7772400" cy="914400"/>
          </a:xfrm>
          <a:prstGeom prst="rect">
            <a:avLst/>
          </a:prstGeom>
          <a:solidFill>
            <a:srgbClr val="CCCCCC"/>
          </a:solidFill>
          <a:ln w="12700" cap="flat" cmpd="sng">
            <a:solidFill>
              <a:schemeClr val="dk1"/>
            </a:solidFill>
            <a:prstDash val="solid"/>
            <a:miter lim="8000"/>
            <a:headEnd type="none" w="med" len="med"/>
            <a:tailEnd type="none" w="med" len="med"/>
          </a:ln>
        </p:spPr>
        <p:txBody>
          <a:bodyPr wrap="square" lIns="91425" tIns="45700" rIns="91425" bIns="45700" anchor="ctr" anchorCtr="0">
            <a:noAutofit/>
          </a:bodyPr>
          <a:lstStyle/>
          <a:p>
            <a:pPr marL="0" marR="0" lvl="0" indent="0" algn="ctr" rtl="0">
              <a:lnSpc>
                <a:spcPct val="85000"/>
              </a:lnSpc>
              <a:spcBef>
                <a:spcPts val="0"/>
              </a:spcBef>
              <a:spcAft>
                <a:spcPts val="0"/>
              </a:spcAft>
              <a:buClr>
                <a:schemeClr val="dk1"/>
              </a:buClr>
              <a:buSzPct val="25000"/>
              <a:buFont typeface="Calibri"/>
              <a:buNone/>
            </a:pPr>
            <a:r>
              <a:rPr lang="en-US" sz="2400" b="0" i="0" u="none" strike="noStrike" cap="none">
                <a:solidFill>
                  <a:schemeClr val="dk1"/>
                </a:solidFill>
                <a:latin typeface="Georgia"/>
                <a:ea typeface="Georgia"/>
                <a:cs typeface="Georgia"/>
                <a:sym typeface="Georgia"/>
              </a:rPr>
              <a:t>In 1820, Henry Clay negotiated the </a:t>
            </a:r>
            <a:br>
              <a:rPr lang="en-US" sz="2400" b="0" i="0" u="none" strike="noStrike" cap="none">
                <a:solidFill>
                  <a:schemeClr val="dk1"/>
                </a:solidFill>
                <a:latin typeface="Georgia"/>
                <a:ea typeface="Georgia"/>
                <a:cs typeface="Georgia"/>
                <a:sym typeface="Georgia"/>
              </a:rPr>
            </a:br>
            <a:r>
              <a:rPr lang="en-US" sz="2400" b="0" i="0" u="sng" strike="noStrike" cap="none">
                <a:solidFill>
                  <a:schemeClr val="dk1"/>
                </a:solidFill>
                <a:latin typeface="Georgia"/>
                <a:ea typeface="Georgia"/>
                <a:cs typeface="Georgia"/>
                <a:sym typeface="Georgia"/>
              </a:rPr>
              <a:t>Missouri Compromise</a:t>
            </a:r>
            <a:r>
              <a:rPr lang="en-US" sz="2400" b="0" i="0" u="none" strike="noStrike" cap="none">
                <a:solidFill>
                  <a:schemeClr val="dk1"/>
                </a:solidFill>
                <a:latin typeface="Georgia"/>
                <a:ea typeface="Georgia"/>
                <a:cs typeface="Georgia"/>
                <a:sym typeface="Georgia"/>
              </a:rPr>
              <a:t> (Compromise of 1820)</a:t>
            </a:r>
          </a:p>
        </p:txBody>
      </p:sp>
      <p:sp>
        <p:nvSpPr>
          <p:cNvPr id="202" name="Shape 202"/>
          <p:cNvSpPr/>
          <p:nvPr/>
        </p:nvSpPr>
        <p:spPr>
          <a:xfrm>
            <a:off x="7951787" y="1308100"/>
            <a:ext cx="735012" cy="1130300"/>
          </a:xfrm>
          <a:prstGeom prst="ellipse">
            <a:avLst/>
          </a:prstGeom>
          <a:noFill/>
          <a:ln w="12700" cap="flat" cmpd="sng">
            <a:solidFill>
              <a:srgbClr val="FF0000"/>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203" name="Shape 203"/>
          <p:cNvSpPr/>
          <p:nvPr/>
        </p:nvSpPr>
        <p:spPr>
          <a:xfrm>
            <a:off x="1215137" y="3228462"/>
            <a:ext cx="3124200" cy="836700"/>
          </a:xfrm>
          <a:prstGeom prst="wedgeRectCallout">
            <a:avLst>
              <a:gd name="adj1" fmla="val 14827"/>
              <a:gd name="adj2" fmla="val 48866"/>
            </a:avLst>
          </a:prstGeom>
          <a:solidFill>
            <a:srgbClr val="FFF2CC"/>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a:solidFill>
                  <a:schemeClr val="dk1"/>
                </a:solidFill>
                <a:latin typeface="Georgia"/>
                <a:ea typeface="Georgia"/>
                <a:cs typeface="Georgia"/>
                <a:sym typeface="Georgia"/>
              </a:rPr>
              <a:t>Missouri became a slave state</a:t>
            </a:r>
          </a:p>
        </p:txBody>
      </p:sp>
      <p:sp>
        <p:nvSpPr>
          <p:cNvPr id="204" name="Shape 204"/>
          <p:cNvSpPr/>
          <p:nvPr/>
        </p:nvSpPr>
        <p:spPr>
          <a:xfrm>
            <a:off x="4271025" y="1132800"/>
            <a:ext cx="3680700" cy="1130400"/>
          </a:xfrm>
          <a:prstGeom prst="wedgeRectCallout">
            <a:avLst>
              <a:gd name="adj1" fmla="val 50202"/>
              <a:gd name="adj2" fmla="val 20068"/>
            </a:avLst>
          </a:prstGeom>
          <a:solidFill>
            <a:srgbClr val="D9D2E9"/>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a:solidFill>
                  <a:schemeClr val="dk1"/>
                </a:solidFill>
                <a:latin typeface="Georgia"/>
                <a:ea typeface="Georgia"/>
                <a:cs typeface="Georgia"/>
                <a:sym typeface="Georgia"/>
              </a:rPr>
              <a:t>Maine broke from Massachusetts and became a free state</a:t>
            </a:r>
          </a:p>
        </p:txBody>
      </p:sp>
      <p:sp>
        <p:nvSpPr>
          <p:cNvPr id="205" name="Shape 205"/>
          <p:cNvSpPr/>
          <p:nvPr/>
        </p:nvSpPr>
        <p:spPr>
          <a:xfrm>
            <a:off x="76200" y="5195877"/>
            <a:ext cx="4800600" cy="1130400"/>
          </a:xfrm>
          <a:prstGeom prst="wedgeRectCallout">
            <a:avLst>
              <a:gd name="adj1" fmla="val 49877"/>
              <a:gd name="adj2" fmla="val 23265"/>
            </a:avLst>
          </a:prstGeom>
          <a:solidFill>
            <a:srgbClr val="CCCC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dirty="0">
                <a:solidFill>
                  <a:schemeClr val="dk1"/>
                </a:solidFill>
                <a:latin typeface="Georgia"/>
                <a:ea typeface="Georgia"/>
                <a:cs typeface="Georgia"/>
                <a:sym typeface="Georgia"/>
              </a:rPr>
              <a:t>Slavery was outlawed in </a:t>
            </a:r>
            <a:br>
              <a:rPr lang="en-US" sz="2400" b="0" i="0" u="none" strike="noStrike" cap="none" dirty="0">
                <a:solidFill>
                  <a:schemeClr val="dk1"/>
                </a:solidFill>
                <a:latin typeface="Georgia"/>
                <a:ea typeface="Georgia"/>
                <a:cs typeface="Georgia"/>
                <a:sym typeface="Georgia"/>
              </a:rPr>
            </a:br>
            <a:r>
              <a:rPr lang="en-US" sz="2400" b="0" i="0" u="none" strike="noStrike" cap="none" dirty="0">
                <a:solidFill>
                  <a:schemeClr val="dk1"/>
                </a:solidFill>
                <a:latin typeface="Georgia"/>
                <a:ea typeface="Georgia"/>
                <a:cs typeface="Georgia"/>
                <a:sym typeface="Georgia"/>
              </a:rPr>
              <a:t>all western territories above the latitude of </a:t>
            </a:r>
            <a:r>
              <a:rPr lang="en-US" sz="2400" b="0" i="0" u="sng" strike="noStrike" cap="none" dirty="0">
                <a:solidFill>
                  <a:schemeClr val="dk1"/>
                </a:solidFill>
                <a:latin typeface="Georgia"/>
                <a:ea typeface="Georgia"/>
                <a:cs typeface="Georgia"/>
                <a:sym typeface="Georgia"/>
              </a:rPr>
              <a:t>36°30'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Shape 210"/>
          <p:cNvSpPr txBox="1"/>
          <p:nvPr/>
        </p:nvSpPr>
        <p:spPr>
          <a:xfrm>
            <a:off x="4576762" y="4267200"/>
            <a:ext cx="1290637" cy="2590800"/>
          </a:xfrm>
          <a:prstGeom prst="rect">
            <a:avLst/>
          </a:prstGeom>
          <a:solidFill>
            <a:schemeClr val="lt1"/>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211" name="Shape 211"/>
          <p:cNvSpPr txBox="1"/>
          <p:nvPr/>
        </p:nvSpPr>
        <p:spPr>
          <a:xfrm>
            <a:off x="-1" y="1"/>
            <a:ext cx="8617528" cy="3117272"/>
          </a:xfrm>
          <a:prstGeom prst="rect">
            <a:avLst/>
          </a:prstGeom>
          <a:solidFill>
            <a:srgbClr val="D9EAD3"/>
          </a:solidFill>
          <a:ln w="9525" cap="flat" cmpd="sng">
            <a:solidFill>
              <a:srgbClr val="F3F3F3"/>
            </a:solidFill>
            <a:prstDash val="solid"/>
            <a:miter lim="8000"/>
            <a:headEnd type="none" w="med" len="med"/>
            <a:tailEnd type="none" w="med" len="med"/>
          </a:ln>
        </p:spPr>
        <p:txBody>
          <a:bodyPr wrap="square" lIns="91425" tIns="45700" rIns="91425" bIns="45700" anchor="t" anchorCtr="0">
            <a:noAutofit/>
          </a:bodyPr>
          <a:lstStyle/>
          <a:p>
            <a:pPr marL="0" marR="0" lvl="0" indent="0" rtl="0">
              <a:lnSpc>
                <a:spcPct val="80000"/>
              </a:lnSpc>
              <a:spcBef>
                <a:spcPts val="0"/>
              </a:spcBef>
              <a:spcAft>
                <a:spcPts val="0"/>
              </a:spcAft>
              <a:buClr>
                <a:schemeClr val="dk1"/>
              </a:buClr>
              <a:buSzPct val="25000"/>
              <a:buFont typeface="Calibri"/>
              <a:buNone/>
            </a:pPr>
            <a:r>
              <a:rPr lang="en-US" sz="2800" b="0" i="0" u="none" strike="noStrike" cap="none" dirty="0" smtClean="0">
                <a:solidFill>
                  <a:schemeClr val="dk1"/>
                </a:solidFill>
                <a:latin typeface="Georgia"/>
                <a:ea typeface="Georgia"/>
                <a:cs typeface="Georgia"/>
                <a:sym typeface="Georgia"/>
              </a:rPr>
              <a:t>1823: </a:t>
            </a:r>
            <a:r>
              <a:rPr lang="en-US" sz="2800" b="0" i="0" u="none" strike="noStrike" cap="none" dirty="0">
                <a:solidFill>
                  <a:schemeClr val="dk1"/>
                </a:solidFill>
                <a:latin typeface="Georgia"/>
                <a:ea typeface="Georgia"/>
                <a:cs typeface="Georgia"/>
                <a:sym typeface="Georgia"/>
              </a:rPr>
              <a:t>the </a:t>
            </a:r>
            <a:r>
              <a:rPr lang="en-US" sz="2800" b="1" i="0" u="sng" strike="noStrike" cap="none" dirty="0">
                <a:solidFill>
                  <a:schemeClr val="dk1"/>
                </a:solidFill>
                <a:latin typeface="Georgia"/>
                <a:ea typeface="Georgia"/>
                <a:cs typeface="Georgia"/>
                <a:sym typeface="Georgia"/>
              </a:rPr>
              <a:t>Monroe </a:t>
            </a:r>
            <a:r>
              <a:rPr lang="en-US" sz="2800" b="1" u="sng" dirty="0">
                <a:solidFill>
                  <a:schemeClr val="dk1"/>
                </a:solidFill>
                <a:latin typeface="Georgia"/>
                <a:ea typeface="Georgia"/>
                <a:cs typeface="Georgia"/>
                <a:sym typeface="Georgia"/>
              </a:rPr>
              <a:t>Doctrine </a:t>
            </a:r>
            <a:r>
              <a:rPr lang="en-US" sz="2800" b="0" i="0" strike="noStrike" cap="none" dirty="0">
                <a:solidFill>
                  <a:schemeClr val="dk1"/>
                </a:solidFill>
                <a:latin typeface="Georgia"/>
                <a:ea typeface="Georgia"/>
                <a:cs typeface="Georgia"/>
                <a:sym typeface="Georgia"/>
              </a:rPr>
              <a:t>asserted US independence from Europe. </a:t>
            </a:r>
            <a:r>
              <a:rPr lang="en-US" sz="2800" dirty="0">
                <a:solidFill>
                  <a:schemeClr val="dk1"/>
                </a:solidFill>
                <a:latin typeface="Georgia"/>
                <a:ea typeface="Georgia"/>
                <a:cs typeface="Georgia"/>
                <a:sym typeface="Georgia"/>
              </a:rPr>
              <a:t>W</a:t>
            </a:r>
            <a:r>
              <a:rPr lang="en-US" sz="2800" b="0" i="0" u="none" strike="noStrike" cap="none" dirty="0">
                <a:solidFill>
                  <a:schemeClr val="dk1"/>
                </a:solidFill>
                <a:latin typeface="Georgia"/>
                <a:ea typeface="Georgia"/>
                <a:cs typeface="Georgia"/>
                <a:sym typeface="Georgia"/>
              </a:rPr>
              <a:t>arned European nations </a:t>
            </a:r>
            <a:br>
              <a:rPr lang="en-US" sz="2800" b="0" i="0" u="none" strike="noStrike" cap="none" dirty="0">
                <a:solidFill>
                  <a:schemeClr val="dk1"/>
                </a:solidFill>
                <a:latin typeface="Georgia"/>
                <a:ea typeface="Georgia"/>
                <a:cs typeface="Georgia"/>
                <a:sym typeface="Georgia"/>
              </a:rPr>
            </a:br>
            <a:r>
              <a:rPr lang="en-US" sz="2800" b="0" i="0" u="none" strike="noStrike" cap="none" dirty="0">
                <a:solidFill>
                  <a:schemeClr val="dk1"/>
                </a:solidFill>
                <a:latin typeface="Georgia"/>
                <a:ea typeface="Georgia"/>
                <a:cs typeface="Georgia"/>
                <a:sym typeface="Georgia"/>
              </a:rPr>
              <a:t>that the USA would protect the Western Hemisphere </a:t>
            </a:r>
            <a:r>
              <a:rPr lang="en-US" sz="2800" b="0" i="0" u="none" strike="noStrike" cap="none" dirty="0" smtClean="0">
                <a:solidFill>
                  <a:schemeClr val="dk1"/>
                </a:solidFill>
                <a:latin typeface="Georgia"/>
                <a:ea typeface="Georgia"/>
                <a:cs typeface="Georgia"/>
                <a:sym typeface="Georgia"/>
              </a:rPr>
              <a:t>&amp; </a:t>
            </a:r>
            <a:r>
              <a:rPr lang="en-US" sz="2800" b="0" i="0" u="none" strike="noStrike" cap="none" dirty="0">
                <a:solidFill>
                  <a:schemeClr val="dk1"/>
                </a:solidFill>
                <a:latin typeface="Georgia"/>
                <a:ea typeface="Georgia"/>
                <a:cs typeface="Georgia"/>
                <a:sym typeface="Georgia"/>
              </a:rPr>
              <a:t>that the U.S. would not interfere in Europe.</a:t>
            </a:r>
          </a:p>
        </p:txBody>
      </p:sp>
      <p:pic>
        <p:nvPicPr>
          <p:cNvPr id="212" name="Shape 212" descr="1900s_monroe_doctrine"/>
          <p:cNvPicPr preferRelativeResize="0"/>
          <p:nvPr/>
        </p:nvPicPr>
        <p:blipFill rotWithShape="1">
          <a:blip r:embed="rId3">
            <a:alphaModFix/>
          </a:blip>
          <a:srcRect l="4014" t="3062" r="37669" b="20757"/>
          <a:stretch/>
        </p:blipFill>
        <p:spPr>
          <a:xfrm>
            <a:off x="318655" y="2387204"/>
            <a:ext cx="4903425" cy="3759991"/>
          </a:xfrm>
          <a:prstGeom prst="rect">
            <a:avLst/>
          </a:prstGeom>
          <a:noFill/>
          <a:ln>
            <a:noFill/>
          </a:ln>
        </p:spPr>
      </p:pic>
      <p:pic>
        <p:nvPicPr>
          <p:cNvPr id="213" name="Shape 213" descr="169_02_2"/>
          <p:cNvPicPr preferRelativeResize="0"/>
          <p:nvPr/>
        </p:nvPicPr>
        <p:blipFill rotWithShape="1">
          <a:blip r:embed="rId4">
            <a:alphaModFix/>
          </a:blip>
          <a:srcRect l="2359" t="2954" r="2497" b="3734"/>
          <a:stretch/>
        </p:blipFill>
        <p:spPr>
          <a:xfrm>
            <a:off x="5454262" y="1817423"/>
            <a:ext cx="3583500" cy="46887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0"/>
        <p:cNvGrpSpPr/>
        <p:nvPr/>
      </p:nvGrpSpPr>
      <p:grpSpPr>
        <a:xfrm>
          <a:off x="0" y="0"/>
          <a:ext cx="0" cy="0"/>
          <a:chOff x="0" y="0"/>
          <a:chExt cx="0" cy="0"/>
        </a:xfrm>
      </p:grpSpPr>
      <p:sp>
        <p:nvSpPr>
          <p:cNvPr id="81" name="Shape 81"/>
          <p:cNvSpPr txBox="1"/>
          <p:nvPr/>
        </p:nvSpPr>
        <p:spPr>
          <a:xfrm>
            <a:off x="264950" y="76200"/>
            <a:ext cx="8650500" cy="1435200"/>
          </a:xfrm>
          <a:prstGeom prst="rect">
            <a:avLst/>
          </a:prstGeom>
          <a:solidFill>
            <a:srgbClr val="D9D9D9"/>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5000"/>
              </a:lnSpc>
              <a:spcBef>
                <a:spcPts val="0"/>
              </a:spcBef>
              <a:spcAft>
                <a:spcPts val="0"/>
              </a:spcAft>
              <a:buClr>
                <a:schemeClr val="dk1"/>
              </a:buClr>
              <a:buSzPct val="25000"/>
              <a:buFont typeface="Calibri"/>
              <a:buNone/>
            </a:pPr>
            <a:r>
              <a:rPr lang="en-US" sz="3200" b="0" i="0" u="none" strike="noStrike" cap="none">
                <a:solidFill>
                  <a:schemeClr val="dk1"/>
                </a:solidFill>
                <a:latin typeface="Georgia"/>
                <a:ea typeface="Georgia"/>
                <a:cs typeface="Georgia"/>
                <a:sym typeface="Georgia"/>
              </a:rPr>
              <a:t>Jefferson’s presidency marked the </a:t>
            </a:r>
            <a:br>
              <a:rPr lang="en-US" sz="3200" b="0" i="0" u="none" strike="noStrike" cap="none">
                <a:solidFill>
                  <a:schemeClr val="dk1"/>
                </a:solidFill>
                <a:latin typeface="Georgia"/>
                <a:ea typeface="Georgia"/>
                <a:cs typeface="Georgia"/>
                <a:sym typeface="Georgia"/>
              </a:rPr>
            </a:br>
            <a:r>
              <a:rPr lang="en-US" sz="3200" b="0" i="0" u="none" strike="noStrike" cap="none">
                <a:solidFill>
                  <a:schemeClr val="dk1"/>
                </a:solidFill>
                <a:latin typeface="Georgia"/>
                <a:ea typeface="Georgia"/>
                <a:cs typeface="Georgia"/>
                <a:sym typeface="Georgia"/>
              </a:rPr>
              <a:t>start of nearly 30 years of dominance </a:t>
            </a:r>
            <a:br>
              <a:rPr lang="en-US" sz="3200" b="0" i="0" u="none" strike="noStrike" cap="none">
                <a:solidFill>
                  <a:schemeClr val="dk1"/>
                </a:solidFill>
                <a:latin typeface="Georgia"/>
                <a:ea typeface="Georgia"/>
                <a:cs typeface="Georgia"/>
                <a:sym typeface="Georgia"/>
              </a:rPr>
            </a:br>
            <a:r>
              <a:rPr lang="en-US" sz="3200" b="0" i="0" u="none" strike="noStrike" cap="none">
                <a:solidFill>
                  <a:schemeClr val="dk1"/>
                </a:solidFill>
                <a:latin typeface="Georgia"/>
                <a:ea typeface="Georgia"/>
                <a:cs typeface="Georgia"/>
                <a:sym typeface="Georgia"/>
              </a:rPr>
              <a:t>by the Democratic-Republicans</a:t>
            </a:r>
          </a:p>
        </p:txBody>
      </p:sp>
      <p:pic>
        <p:nvPicPr>
          <p:cNvPr id="82" name="Shape 82" descr="http://conservapedia.com/images/e/e2/Fed-vs-r.jpg"/>
          <p:cNvPicPr preferRelativeResize="0"/>
          <p:nvPr/>
        </p:nvPicPr>
        <p:blipFill rotWithShape="1">
          <a:blip r:embed="rId3">
            <a:alphaModFix/>
          </a:blip>
          <a:srcRect l="1612" t="86170" r="2006" b="-873"/>
          <a:stretch/>
        </p:blipFill>
        <p:spPr>
          <a:xfrm>
            <a:off x="206375" y="1635125"/>
            <a:ext cx="8763000" cy="1384200"/>
          </a:xfrm>
          <a:prstGeom prst="rect">
            <a:avLst/>
          </a:prstGeom>
          <a:noFill/>
          <a:ln>
            <a:noFill/>
          </a:ln>
        </p:spPr>
      </p:pic>
      <p:cxnSp>
        <p:nvCxnSpPr>
          <p:cNvPr id="83" name="Shape 83"/>
          <p:cNvCxnSpPr/>
          <p:nvPr/>
        </p:nvCxnSpPr>
        <p:spPr>
          <a:xfrm>
            <a:off x="76200" y="4695825"/>
            <a:ext cx="8991600" cy="0"/>
          </a:xfrm>
          <a:prstGeom prst="straightConnector1">
            <a:avLst/>
          </a:prstGeom>
          <a:noFill/>
          <a:ln w="76200" cap="flat" cmpd="sng">
            <a:solidFill>
              <a:srgbClr val="2D5CB9"/>
            </a:solidFill>
            <a:prstDash val="solid"/>
            <a:miter lim="8000"/>
            <a:headEnd type="stealth" w="lg" len="lg"/>
            <a:tailEnd type="stealth" w="lg" len="lg"/>
          </a:ln>
        </p:spPr>
      </p:cxnSp>
      <p:pic>
        <p:nvPicPr>
          <p:cNvPr id="84" name="Shape 84" descr="Image:George Washington 1795.jpg"/>
          <p:cNvPicPr preferRelativeResize="0"/>
          <p:nvPr/>
        </p:nvPicPr>
        <p:blipFill rotWithShape="1">
          <a:blip r:embed="rId4">
            <a:alphaModFix/>
          </a:blip>
          <a:srcRect/>
          <a:stretch/>
        </p:blipFill>
        <p:spPr>
          <a:xfrm>
            <a:off x="533400" y="4025900"/>
            <a:ext cx="1014412" cy="1338262"/>
          </a:xfrm>
          <a:prstGeom prst="rect">
            <a:avLst/>
          </a:prstGeom>
          <a:noFill/>
          <a:ln>
            <a:noFill/>
          </a:ln>
        </p:spPr>
      </p:pic>
      <p:pic>
        <p:nvPicPr>
          <p:cNvPr id="85" name="Shape 85" descr="http://upload.wikimedia.org/wikipedia/commons/4/44/JohnAdams_2nd_US_President.jpg"/>
          <p:cNvPicPr preferRelativeResize="0"/>
          <p:nvPr/>
        </p:nvPicPr>
        <p:blipFill rotWithShape="1">
          <a:blip r:embed="rId5">
            <a:alphaModFix/>
          </a:blip>
          <a:srcRect l="22186" t="10583" r="11771" b="21298"/>
          <a:stretch/>
        </p:blipFill>
        <p:spPr>
          <a:xfrm>
            <a:off x="1600200" y="4025900"/>
            <a:ext cx="1073150" cy="1355725"/>
          </a:xfrm>
          <a:prstGeom prst="rect">
            <a:avLst/>
          </a:prstGeom>
          <a:noFill/>
          <a:ln>
            <a:noFill/>
          </a:ln>
        </p:spPr>
      </p:pic>
      <p:pic>
        <p:nvPicPr>
          <p:cNvPr id="86" name="Shape 86" descr="http://images.politico.com/global/2012/05/605_thomas_jefferson_978.jpg"/>
          <p:cNvPicPr preferRelativeResize="0"/>
          <p:nvPr/>
        </p:nvPicPr>
        <p:blipFill rotWithShape="1">
          <a:blip r:embed="rId6">
            <a:alphaModFix/>
          </a:blip>
          <a:srcRect l="10818" t="8705" r="18398" b="19746"/>
          <a:stretch/>
        </p:blipFill>
        <p:spPr>
          <a:xfrm>
            <a:off x="2819400" y="4041775"/>
            <a:ext cx="1073150" cy="1339850"/>
          </a:xfrm>
          <a:prstGeom prst="rect">
            <a:avLst/>
          </a:prstGeom>
          <a:noFill/>
          <a:ln w="38100" cap="flat" cmpd="sng">
            <a:solidFill>
              <a:srgbClr val="FF0000"/>
            </a:solidFill>
            <a:prstDash val="solid"/>
            <a:miter lim="8000"/>
            <a:headEnd type="none" w="med" len="med"/>
            <a:tailEnd type="none" w="med" len="med"/>
          </a:ln>
        </p:spPr>
      </p:pic>
      <p:pic>
        <p:nvPicPr>
          <p:cNvPr id="87" name="Shape 87" descr="http://davidostewart.com/wp-content/uploads/2012/05/James-Madison-president.jpg"/>
          <p:cNvPicPr preferRelativeResize="0"/>
          <p:nvPr/>
        </p:nvPicPr>
        <p:blipFill rotWithShape="1">
          <a:blip r:embed="rId7">
            <a:alphaModFix/>
          </a:blip>
          <a:srcRect l="10076" t="995" r="12670" b="19844"/>
          <a:stretch/>
        </p:blipFill>
        <p:spPr>
          <a:xfrm>
            <a:off x="4045675" y="4046613"/>
            <a:ext cx="1059000" cy="1386000"/>
          </a:xfrm>
          <a:prstGeom prst="rect">
            <a:avLst/>
          </a:prstGeom>
          <a:noFill/>
          <a:ln w="38100" cap="flat" cmpd="sng">
            <a:solidFill>
              <a:srgbClr val="FF0000"/>
            </a:solidFill>
            <a:prstDash val="solid"/>
            <a:miter lim="8000"/>
            <a:headEnd type="none" w="med" len="med"/>
            <a:tailEnd type="none" w="med" len="med"/>
          </a:ln>
        </p:spPr>
      </p:pic>
      <p:pic>
        <p:nvPicPr>
          <p:cNvPr id="88" name="Shape 88" descr="http://lh6.ggpht.com/_T1DngjUnXyI/TUSU2Ql4x0I/AAAAAAAAACc/hPirf5W8NVU/5.%20James%20Monroe%5b3%5d.jpg"/>
          <p:cNvPicPr preferRelativeResize="0"/>
          <p:nvPr/>
        </p:nvPicPr>
        <p:blipFill rotWithShape="1">
          <a:blip r:embed="rId8">
            <a:alphaModFix/>
          </a:blip>
          <a:srcRect r="24652" b="19769"/>
          <a:stretch/>
        </p:blipFill>
        <p:spPr>
          <a:xfrm>
            <a:off x="5257800" y="4010025"/>
            <a:ext cx="1023937" cy="1371600"/>
          </a:xfrm>
          <a:prstGeom prst="rect">
            <a:avLst/>
          </a:prstGeom>
          <a:noFill/>
          <a:ln w="38100" cap="flat" cmpd="sng">
            <a:solidFill>
              <a:srgbClr val="FF0000"/>
            </a:solidFill>
            <a:prstDash val="solid"/>
            <a:miter lim="8000"/>
            <a:headEnd type="none" w="med" len="med"/>
            <a:tailEnd type="none" w="med" len="med"/>
          </a:ln>
        </p:spPr>
      </p:pic>
      <p:pic>
        <p:nvPicPr>
          <p:cNvPr id="89" name="Shape 89" descr="File:John Quincy Adams by George Caleb Bingham (detail), c. 1850 after 1844 original - DSC03235.JPG"/>
          <p:cNvPicPr preferRelativeResize="0"/>
          <p:nvPr/>
        </p:nvPicPr>
        <p:blipFill rotWithShape="1">
          <a:blip r:embed="rId9">
            <a:alphaModFix/>
          </a:blip>
          <a:srcRect/>
          <a:stretch/>
        </p:blipFill>
        <p:spPr>
          <a:xfrm>
            <a:off x="6448425" y="4003675"/>
            <a:ext cx="1019175" cy="1360487"/>
          </a:xfrm>
          <a:prstGeom prst="rect">
            <a:avLst/>
          </a:prstGeom>
          <a:noFill/>
          <a:ln w="38100" cap="flat" cmpd="sng">
            <a:solidFill>
              <a:srgbClr val="FF0000"/>
            </a:solidFill>
            <a:prstDash val="solid"/>
            <a:miter lim="8000"/>
            <a:headEnd type="none" w="med" len="med"/>
            <a:tailEnd type="none" w="med" len="med"/>
          </a:ln>
        </p:spPr>
      </p:pic>
      <p:pic>
        <p:nvPicPr>
          <p:cNvPr id="90" name="Shape 90" descr="File:Andrew Jackson.jpg"/>
          <p:cNvPicPr preferRelativeResize="0"/>
          <p:nvPr/>
        </p:nvPicPr>
        <p:blipFill rotWithShape="1">
          <a:blip r:embed="rId10">
            <a:alphaModFix/>
          </a:blip>
          <a:srcRect l="10113" r="6249" b="6310"/>
          <a:stretch/>
        </p:blipFill>
        <p:spPr>
          <a:xfrm>
            <a:off x="7620000" y="3979862"/>
            <a:ext cx="1019175" cy="1384300"/>
          </a:xfrm>
          <a:prstGeom prst="rect">
            <a:avLst/>
          </a:prstGeom>
          <a:noFill/>
          <a:ln>
            <a:noFill/>
          </a:ln>
        </p:spPr>
      </p:pic>
      <p:sp>
        <p:nvSpPr>
          <p:cNvPr id="91" name="Shape 91"/>
          <p:cNvSpPr txBox="1"/>
          <p:nvPr/>
        </p:nvSpPr>
        <p:spPr>
          <a:xfrm>
            <a:off x="381000" y="3019425"/>
            <a:ext cx="1371600" cy="1027112"/>
          </a:xfrm>
          <a:prstGeom prst="rect">
            <a:avLst/>
          </a:prstGeom>
          <a:noFill/>
          <a:ln>
            <a:noFill/>
          </a:ln>
        </p:spPr>
        <p:txBody>
          <a:bodyPr wrap="square" lIns="91425" tIns="45700" rIns="91425" bIns="45700" anchor="t" anchorCtr="0">
            <a:noAutofit/>
          </a:bodyPr>
          <a:lstStyle/>
          <a:p>
            <a:pPr marL="0" marR="0" lvl="0" indent="0" algn="ctr" rtl="0">
              <a:lnSpc>
                <a:spcPct val="75000"/>
              </a:lnSpc>
              <a:spcBef>
                <a:spcPts val="0"/>
              </a:spcBef>
              <a:spcAft>
                <a:spcPts val="0"/>
              </a:spcAft>
              <a:buClr>
                <a:srgbClr val="0000CC"/>
              </a:buClr>
              <a:buSzPct val="25000"/>
              <a:buFont typeface="Calibri"/>
              <a:buNone/>
            </a:pPr>
            <a:r>
              <a:rPr lang="en-US" sz="3200" b="0" i="0" u="none" strike="noStrike" cap="none">
                <a:solidFill>
                  <a:srgbClr val="0000CC"/>
                </a:solidFill>
                <a:latin typeface="Calibri"/>
                <a:ea typeface="Calibri"/>
                <a:cs typeface="Calibri"/>
                <a:sym typeface="Calibri"/>
              </a:rPr>
              <a:t>8</a:t>
            </a:r>
            <a:r>
              <a:rPr lang="en-US" sz="2000" b="0" i="0" u="none" strike="noStrike" cap="none">
                <a:solidFill>
                  <a:srgbClr val="0000CC"/>
                </a:solidFill>
                <a:latin typeface="Calibri"/>
                <a:ea typeface="Calibri"/>
                <a:cs typeface="Calibri"/>
                <a:sym typeface="Calibri"/>
              </a:rPr>
              <a:t> </a:t>
            </a:r>
            <a:r>
              <a:rPr lang="en-US" sz="3200" b="0" i="0" u="none" strike="noStrike" cap="none">
                <a:solidFill>
                  <a:srgbClr val="0000CC"/>
                </a:solidFill>
                <a:latin typeface="Calibri"/>
                <a:ea typeface="Calibri"/>
                <a:cs typeface="Calibri"/>
                <a:sym typeface="Calibri"/>
              </a:rPr>
              <a:t>yrs</a:t>
            </a:r>
          </a:p>
          <a:p>
            <a:pPr marL="0" marR="0" lvl="0" indent="0" algn="ctr" rtl="0">
              <a:lnSpc>
                <a:spcPct val="80000"/>
              </a:lnSpc>
              <a:spcBef>
                <a:spcPts val="0"/>
              </a:spcBef>
              <a:spcAft>
                <a:spcPts val="0"/>
              </a:spcAft>
              <a:buClr>
                <a:srgbClr val="0000CC"/>
              </a:buClr>
              <a:buSzPct val="25000"/>
              <a:buFont typeface="Calibri"/>
              <a:buNone/>
            </a:pPr>
            <a:r>
              <a:rPr lang="en-US" sz="1600" b="0" i="0" u="none" strike="noStrike" cap="none">
                <a:solidFill>
                  <a:srgbClr val="0000CC"/>
                </a:solidFill>
                <a:latin typeface="Calibri"/>
                <a:ea typeface="Calibri"/>
                <a:cs typeface="Calibri"/>
                <a:sym typeface="Calibri"/>
              </a:rPr>
              <a:t>George Washington</a:t>
            </a:r>
          </a:p>
          <a:p>
            <a:pPr marL="0" marR="0" lvl="0" indent="0" algn="ctr" rtl="0">
              <a:lnSpc>
                <a:spcPct val="80000"/>
              </a:lnSpc>
              <a:spcBef>
                <a:spcPts val="0"/>
              </a:spcBef>
              <a:spcAft>
                <a:spcPts val="0"/>
              </a:spcAft>
              <a:buClr>
                <a:srgbClr val="0000CC"/>
              </a:buClr>
              <a:buSzPct val="25000"/>
              <a:buFont typeface="Calibri"/>
              <a:buNone/>
            </a:pPr>
            <a:r>
              <a:rPr lang="en-US" sz="1600" b="0" i="0" u="none" strike="noStrike" cap="none">
                <a:solidFill>
                  <a:srgbClr val="0000CC"/>
                </a:solidFill>
                <a:latin typeface="Calibri"/>
                <a:ea typeface="Calibri"/>
                <a:cs typeface="Calibri"/>
                <a:sym typeface="Calibri"/>
              </a:rPr>
              <a:t>(1789-1797)</a:t>
            </a:r>
          </a:p>
        </p:txBody>
      </p:sp>
      <p:sp>
        <p:nvSpPr>
          <p:cNvPr id="92" name="Shape 92"/>
          <p:cNvSpPr txBox="1"/>
          <p:nvPr/>
        </p:nvSpPr>
        <p:spPr>
          <a:xfrm>
            <a:off x="1524000" y="3013075"/>
            <a:ext cx="1219200" cy="1028700"/>
          </a:xfrm>
          <a:prstGeom prst="rect">
            <a:avLst/>
          </a:prstGeom>
          <a:noFill/>
          <a:ln>
            <a:noFill/>
          </a:ln>
        </p:spPr>
        <p:txBody>
          <a:bodyPr wrap="square" lIns="91425" tIns="45700" rIns="91425" bIns="45700" anchor="t" anchorCtr="0">
            <a:noAutofit/>
          </a:bodyPr>
          <a:lstStyle/>
          <a:p>
            <a:pPr marL="0" marR="0" lvl="0" indent="0" algn="ctr" rtl="0">
              <a:lnSpc>
                <a:spcPct val="75000"/>
              </a:lnSpc>
              <a:spcBef>
                <a:spcPts val="0"/>
              </a:spcBef>
              <a:spcAft>
                <a:spcPts val="0"/>
              </a:spcAft>
              <a:buClr>
                <a:srgbClr val="0000CC"/>
              </a:buClr>
              <a:buSzPct val="25000"/>
              <a:buFont typeface="Calibri"/>
              <a:buNone/>
            </a:pPr>
            <a:r>
              <a:rPr lang="en-US" sz="3200" b="0" i="0" u="none" strike="noStrike" cap="none">
                <a:solidFill>
                  <a:srgbClr val="0000CC"/>
                </a:solidFill>
                <a:latin typeface="Calibri"/>
                <a:ea typeface="Calibri"/>
                <a:cs typeface="Calibri"/>
                <a:sym typeface="Calibri"/>
              </a:rPr>
              <a:t>4</a:t>
            </a:r>
            <a:r>
              <a:rPr lang="en-US" sz="2000" b="0" i="0" u="none" strike="noStrike" cap="none">
                <a:solidFill>
                  <a:srgbClr val="0000CC"/>
                </a:solidFill>
                <a:latin typeface="Calibri"/>
                <a:ea typeface="Calibri"/>
                <a:cs typeface="Calibri"/>
                <a:sym typeface="Calibri"/>
              </a:rPr>
              <a:t> </a:t>
            </a:r>
            <a:r>
              <a:rPr lang="en-US" sz="3200" b="0" i="0" u="none" strike="noStrike" cap="none">
                <a:solidFill>
                  <a:srgbClr val="0000CC"/>
                </a:solidFill>
                <a:latin typeface="Calibri"/>
                <a:ea typeface="Calibri"/>
                <a:cs typeface="Calibri"/>
                <a:sym typeface="Calibri"/>
              </a:rPr>
              <a:t>yrs</a:t>
            </a:r>
          </a:p>
          <a:p>
            <a:pPr marL="0" marR="0" lvl="0" indent="0" algn="ctr" rtl="0">
              <a:lnSpc>
                <a:spcPct val="80000"/>
              </a:lnSpc>
              <a:spcBef>
                <a:spcPts val="0"/>
              </a:spcBef>
              <a:spcAft>
                <a:spcPts val="0"/>
              </a:spcAft>
              <a:buClr>
                <a:srgbClr val="0000CC"/>
              </a:buClr>
              <a:buSzPct val="25000"/>
              <a:buFont typeface="Calibri"/>
              <a:buNone/>
            </a:pPr>
            <a:r>
              <a:rPr lang="en-US" sz="1600" b="0" i="0" u="none" strike="noStrike" cap="none">
                <a:solidFill>
                  <a:srgbClr val="0000CC"/>
                </a:solidFill>
                <a:latin typeface="Calibri"/>
                <a:ea typeface="Calibri"/>
                <a:cs typeface="Calibri"/>
                <a:sym typeface="Calibri"/>
              </a:rPr>
              <a:t>John </a:t>
            </a:r>
            <a:br>
              <a:rPr lang="en-US" sz="1600" b="0" i="0" u="none" strike="noStrike" cap="none">
                <a:solidFill>
                  <a:srgbClr val="0000CC"/>
                </a:solidFill>
                <a:latin typeface="Calibri"/>
                <a:ea typeface="Calibri"/>
                <a:cs typeface="Calibri"/>
                <a:sym typeface="Calibri"/>
              </a:rPr>
            </a:br>
            <a:r>
              <a:rPr lang="en-US" sz="1600" b="0" i="0" u="none" strike="noStrike" cap="none">
                <a:solidFill>
                  <a:srgbClr val="0000CC"/>
                </a:solidFill>
                <a:latin typeface="Calibri"/>
                <a:ea typeface="Calibri"/>
                <a:cs typeface="Calibri"/>
                <a:sym typeface="Calibri"/>
              </a:rPr>
              <a:t>Adams</a:t>
            </a:r>
          </a:p>
          <a:p>
            <a:pPr marL="0" marR="0" lvl="0" indent="0" algn="ctr" rtl="0">
              <a:lnSpc>
                <a:spcPct val="80000"/>
              </a:lnSpc>
              <a:spcBef>
                <a:spcPts val="0"/>
              </a:spcBef>
              <a:spcAft>
                <a:spcPts val="0"/>
              </a:spcAft>
              <a:buClr>
                <a:srgbClr val="0000CC"/>
              </a:buClr>
              <a:buSzPct val="25000"/>
              <a:buFont typeface="Calibri"/>
              <a:buNone/>
            </a:pPr>
            <a:r>
              <a:rPr lang="en-US" sz="1600" b="0" i="0" u="none" strike="noStrike" cap="none">
                <a:solidFill>
                  <a:srgbClr val="0000CC"/>
                </a:solidFill>
                <a:latin typeface="Calibri"/>
                <a:ea typeface="Calibri"/>
                <a:cs typeface="Calibri"/>
                <a:sym typeface="Calibri"/>
              </a:rPr>
              <a:t>(1797-1801)</a:t>
            </a:r>
          </a:p>
        </p:txBody>
      </p:sp>
      <p:sp>
        <p:nvSpPr>
          <p:cNvPr id="93" name="Shape 93"/>
          <p:cNvSpPr txBox="1"/>
          <p:nvPr/>
        </p:nvSpPr>
        <p:spPr>
          <a:xfrm>
            <a:off x="2743200" y="3019425"/>
            <a:ext cx="1295400" cy="1027112"/>
          </a:xfrm>
          <a:prstGeom prst="rect">
            <a:avLst/>
          </a:prstGeom>
          <a:noFill/>
          <a:ln>
            <a:noFill/>
          </a:ln>
        </p:spPr>
        <p:txBody>
          <a:bodyPr wrap="square" lIns="91425" tIns="45700" rIns="91425" bIns="45700" anchor="t" anchorCtr="0">
            <a:noAutofit/>
          </a:bodyPr>
          <a:lstStyle/>
          <a:p>
            <a:pPr marL="0" marR="0" lvl="0" indent="0" algn="ctr" rtl="0">
              <a:lnSpc>
                <a:spcPct val="75000"/>
              </a:lnSpc>
              <a:spcBef>
                <a:spcPts val="0"/>
              </a:spcBef>
              <a:spcAft>
                <a:spcPts val="0"/>
              </a:spcAft>
              <a:buClr>
                <a:srgbClr val="C00000"/>
              </a:buClr>
              <a:buSzPct val="25000"/>
              <a:buFont typeface="Calibri"/>
              <a:buNone/>
            </a:pPr>
            <a:r>
              <a:rPr lang="en-US" sz="3200" b="0" i="0" u="none" strike="noStrike" cap="none">
                <a:solidFill>
                  <a:srgbClr val="C00000"/>
                </a:solidFill>
                <a:latin typeface="Calibri"/>
                <a:ea typeface="Calibri"/>
                <a:cs typeface="Calibri"/>
                <a:sym typeface="Calibri"/>
              </a:rPr>
              <a:t>8</a:t>
            </a:r>
            <a:r>
              <a:rPr lang="en-US" sz="2000" b="0" i="0" u="none" strike="noStrike" cap="none">
                <a:solidFill>
                  <a:srgbClr val="C00000"/>
                </a:solidFill>
                <a:latin typeface="Calibri"/>
                <a:ea typeface="Calibri"/>
                <a:cs typeface="Calibri"/>
                <a:sym typeface="Calibri"/>
              </a:rPr>
              <a:t> </a:t>
            </a:r>
            <a:r>
              <a:rPr lang="en-US" sz="3200" b="0" i="0" u="none" strike="noStrike" cap="none">
                <a:solidFill>
                  <a:srgbClr val="C00000"/>
                </a:solidFill>
                <a:latin typeface="Calibri"/>
                <a:ea typeface="Calibri"/>
                <a:cs typeface="Calibri"/>
                <a:sym typeface="Calibri"/>
              </a:rPr>
              <a:t>yrs</a:t>
            </a:r>
          </a:p>
          <a:p>
            <a:pPr marL="0" marR="0" lvl="0" indent="0" algn="ctr" rtl="0">
              <a:lnSpc>
                <a:spcPct val="80000"/>
              </a:lnSpc>
              <a:spcBef>
                <a:spcPts val="0"/>
              </a:spcBef>
              <a:spcAft>
                <a:spcPts val="0"/>
              </a:spcAft>
              <a:buClr>
                <a:srgbClr val="C00000"/>
              </a:buClr>
              <a:buSzPct val="25000"/>
              <a:buFont typeface="Calibri"/>
              <a:buNone/>
            </a:pPr>
            <a:r>
              <a:rPr lang="en-US" sz="1600" b="0" i="0" u="none" strike="noStrike" cap="none">
                <a:solidFill>
                  <a:srgbClr val="C00000"/>
                </a:solidFill>
                <a:latin typeface="Calibri"/>
                <a:ea typeface="Calibri"/>
                <a:cs typeface="Calibri"/>
                <a:sym typeface="Calibri"/>
              </a:rPr>
              <a:t>Thomas </a:t>
            </a:r>
            <a:br>
              <a:rPr lang="en-US" sz="1600" b="0" i="0" u="none" strike="noStrike" cap="none">
                <a:solidFill>
                  <a:srgbClr val="C00000"/>
                </a:solidFill>
                <a:latin typeface="Calibri"/>
                <a:ea typeface="Calibri"/>
                <a:cs typeface="Calibri"/>
                <a:sym typeface="Calibri"/>
              </a:rPr>
            </a:br>
            <a:r>
              <a:rPr lang="en-US" sz="1600" b="0" i="0" u="none" strike="noStrike" cap="none">
                <a:solidFill>
                  <a:srgbClr val="C00000"/>
                </a:solidFill>
                <a:latin typeface="Calibri"/>
                <a:ea typeface="Calibri"/>
                <a:cs typeface="Calibri"/>
                <a:sym typeface="Calibri"/>
              </a:rPr>
              <a:t>Jefferson</a:t>
            </a:r>
          </a:p>
          <a:p>
            <a:pPr marL="0" marR="0" lvl="0" indent="0" algn="ctr" rtl="0">
              <a:lnSpc>
                <a:spcPct val="80000"/>
              </a:lnSpc>
              <a:spcBef>
                <a:spcPts val="0"/>
              </a:spcBef>
              <a:spcAft>
                <a:spcPts val="0"/>
              </a:spcAft>
              <a:buClr>
                <a:srgbClr val="C00000"/>
              </a:buClr>
              <a:buSzPct val="25000"/>
              <a:buFont typeface="Calibri"/>
              <a:buNone/>
            </a:pPr>
            <a:r>
              <a:rPr lang="en-US" sz="1600" b="0" i="0" u="none" strike="noStrike" cap="none">
                <a:solidFill>
                  <a:srgbClr val="C00000"/>
                </a:solidFill>
                <a:latin typeface="Calibri"/>
                <a:ea typeface="Calibri"/>
                <a:cs typeface="Calibri"/>
                <a:sym typeface="Calibri"/>
              </a:rPr>
              <a:t>(1801-1809)</a:t>
            </a:r>
          </a:p>
        </p:txBody>
      </p:sp>
      <p:sp>
        <p:nvSpPr>
          <p:cNvPr id="94" name="Shape 94"/>
          <p:cNvSpPr txBox="1"/>
          <p:nvPr/>
        </p:nvSpPr>
        <p:spPr>
          <a:xfrm>
            <a:off x="3917950" y="3019425"/>
            <a:ext cx="1339850" cy="1027112"/>
          </a:xfrm>
          <a:prstGeom prst="rect">
            <a:avLst/>
          </a:prstGeom>
          <a:noFill/>
          <a:ln>
            <a:noFill/>
          </a:ln>
        </p:spPr>
        <p:txBody>
          <a:bodyPr wrap="square" lIns="91425" tIns="45700" rIns="91425" bIns="45700" anchor="t" anchorCtr="0">
            <a:noAutofit/>
          </a:bodyPr>
          <a:lstStyle/>
          <a:p>
            <a:pPr marL="0" marR="0" lvl="0" indent="0" algn="ctr" rtl="0">
              <a:lnSpc>
                <a:spcPct val="75000"/>
              </a:lnSpc>
              <a:spcBef>
                <a:spcPts val="0"/>
              </a:spcBef>
              <a:spcAft>
                <a:spcPts val="0"/>
              </a:spcAft>
              <a:buClr>
                <a:srgbClr val="C00000"/>
              </a:buClr>
              <a:buSzPct val="25000"/>
              <a:buFont typeface="Calibri"/>
              <a:buNone/>
            </a:pPr>
            <a:r>
              <a:rPr lang="en-US" sz="3200" b="0" i="0" u="none" strike="noStrike" cap="none">
                <a:solidFill>
                  <a:srgbClr val="C00000"/>
                </a:solidFill>
                <a:latin typeface="Calibri"/>
                <a:ea typeface="Calibri"/>
                <a:cs typeface="Calibri"/>
                <a:sym typeface="Calibri"/>
              </a:rPr>
              <a:t>8</a:t>
            </a:r>
            <a:r>
              <a:rPr lang="en-US" sz="2000" b="0" i="0" u="none" strike="noStrike" cap="none">
                <a:solidFill>
                  <a:srgbClr val="C00000"/>
                </a:solidFill>
                <a:latin typeface="Calibri"/>
                <a:ea typeface="Calibri"/>
                <a:cs typeface="Calibri"/>
                <a:sym typeface="Calibri"/>
              </a:rPr>
              <a:t> </a:t>
            </a:r>
            <a:r>
              <a:rPr lang="en-US" sz="3200" b="0" i="0" u="none" strike="noStrike" cap="none">
                <a:solidFill>
                  <a:srgbClr val="C00000"/>
                </a:solidFill>
                <a:latin typeface="Calibri"/>
                <a:ea typeface="Calibri"/>
                <a:cs typeface="Calibri"/>
                <a:sym typeface="Calibri"/>
              </a:rPr>
              <a:t>yrs</a:t>
            </a:r>
          </a:p>
          <a:p>
            <a:pPr marL="0" marR="0" lvl="0" indent="0" algn="ctr" rtl="0">
              <a:lnSpc>
                <a:spcPct val="80000"/>
              </a:lnSpc>
              <a:spcBef>
                <a:spcPts val="0"/>
              </a:spcBef>
              <a:spcAft>
                <a:spcPts val="0"/>
              </a:spcAft>
              <a:buClr>
                <a:srgbClr val="C00000"/>
              </a:buClr>
              <a:buSzPct val="25000"/>
              <a:buFont typeface="Calibri"/>
              <a:buNone/>
            </a:pPr>
            <a:r>
              <a:rPr lang="en-US" sz="1600" b="0" i="0" u="none" strike="noStrike" cap="none">
                <a:solidFill>
                  <a:srgbClr val="C00000"/>
                </a:solidFill>
                <a:latin typeface="Calibri"/>
                <a:ea typeface="Calibri"/>
                <a:cs typeface="Calibri"/>
                <a:sym typeface="Calibri"/>
              </a:rPr>
              <a:t>James </a:t>
            </a:r>
          </a:p>
          <a:p>
            <a:pPr marL="0" marR="0" lvl="0" indent="0" algn="ctr" rtl="0">
              <a:lnSpc>
                <a:spcPct val="80000"/>
              </a:lnSpc>
              <a:spcBef>
                <a:spcPts val="0"/>
              </a:spcBef>
              <a:spcAft>
                <a:spcPts val="0"/>
              </a:spcAft>
              <a:buClr>
                <a:srgbClr val="C00000"/>
              </a:buClr>
              <a:buSzPct val="25000"/>
              <a:buFont typeface="Calibri"/>
              <a:buNone/>
            </a:pPr>
            <a:r>
              <a:rPr lang="en-US" sz="1600" b="0" i="0" u="none" strike="noStrike" cap="none">
                <a:solidFill>
                  <a:srgbClr val="C00000"/>
                </a:solidFill>
                <a:latin typeface="Calibri"/>
                <a:ea typeface="Calibri"/>
                <a:cs typeface="Calibri"/>
                <a:sym typeface="Calibri"/>
              </a:rPr>
              <a:t>Madison</a:t>
            </a:r>
          </a:p>
          <a:p>
            <a:pPr marL="0" marR="0" lvl="0" indent="0" algn="ctr" rtl="0">
              <a:lnSpc>
                <a:spcPct val="80000"/>
              </a:lnSpc>
              <a:spcBef>
                <a:spcPts val="0"/>
              </a:spcBef>
              <a:spcAft>
                <a:spcPts val="0"/>
              </a:spcAft>
              <a:buClr>
                <a:srgbClr val="C00000"/>
              </a:buClr>
              <a:buSzPct val="25000"/>
              <a:buFont typeface="Calibri"/>
              <a:buNone/>
            </a:pPr>
            <a:r>
              <a:rPr lang="en-US" sz="1600" b="0" i="0" u="none" strike="noStrike" cap="none">
                <a:solidFill>
                  <a:srgbClr val="C00000"/>
                </a:solidFill>
                <a:latin typeface="Calibri"/>
                <a:ea typeface="Calibri"/>
                <a:cs typeface="Calibri"/>
                <a:sym typeface="Calibri"/>
              </a:rPr>
              <a:t>(1809-1817)</a:t>
            </a:r>
          </a:p>
        </p:txBody>
      </p:sp>
      <p:sp>
        <p:nvSpPr>
          <p:cNvPr id="95" name="Shape 95"/>
          <p:cNvSpPr txBox="1"/>
          <p:nvPr/>
        </p:nvSpPr>
        <p:spPr>
          <a:xfrm>
            <a:off x="5181600" y="3019425"/>
            <a:ext cx="1214437" cy="1027112"/>
          </a:xfrm>
          <a:prstGeom prst="rect">
            <a:avLst/>
          </a:prstGeom>
          <a:noFill/>
          <a:ln>
            <a:noFill/>
          </a:ln>
        </p:spPr>
        <p:txBody>
          <a:bodyPr wrap="square" lIns="91425" tIns="45700" rIns="91425" bIns="45700" anchor="t" anchorCtr="0">
            <a:noAutofit/>
          </a:bodyPr>
          <a:lstStyle/>
          <a:p>
            <a:pPr marL="0" marR="0" lvl="0" indent="0" algn="ctr" rtl="0">
              <a:lnSpc>
                <a:spcPct val="75000"/>
              </a:lnSpc>
              <a:spcBef>
                <a:spcPts val="0"/>
              </a:spcBef>
              <a:spcAft>
                <a:spcPts val="0"/>
              </a:spcAft>
              <a:buClr>
                <a:srgbClr val="C00000"/>
              </a:buClr>
              <a:buSzPct val="25000"/>
              <a:buFont typeface="Calibri"/>
              <a:buNone/>
            </a:pPr>
            <a:r>
              <a:rPr lang="en-US" sz="3200" b="0" i="0" u="none" strike="noStrike" cap="none">
                <a:solidFill>
                  <a:srgbClr val="C00000"/>
                </a:solidFill>
                <a:latin typeface="Calibri"/>
                <a:ea typeface="Calibri"/>
                <a:cs typeface="Calibri"/>
                <a:sym typeface="Calibri"/>
              </a:rPr>
              <a:t>8</a:t>
            </a:r>
            <a:r>
              <a:rPr lang="en-US" sz="2000" b="0" i="0" u="none" strike="noStrike" cap="none">
                <a:solidFill>
                  <a:srgbClr val="C00000"/>
                </a:solidFill>
                <a:latin typeface="Calibri"/>
                <a:ea typeface="Calibri"/>
                <a:cs typeface="Calibri"/>
                <a:sym typeface="Calibri"/>
              </a:rPr>
              <a:t> </a:t>
            </a:r>
            <a:r>
              <a:rPr lang="en-US" sz="3200" b="0" i="0" u="none" strike="noStrike" cap="none">
                <a:solidFill>
                  <a:srgbClr val="C00000"/>
                </a:solidFill>
                <a:latin typeface="Calibri"/>
                <a:ea typeface="Calibri"/>
                <a:cs typeface="Calibri"/>
                <a:sym typeface="Calibri"/>
              </a:rPr>
              <a:t>yrs</a:t>
            </a:r>
          </a:p>
          <a:p>
            <a:pPr marL="0" marR="0" lvl="0" indent="0" algn="ctr" rtl="0">
              <a:lnSpc>
                <a:spcPct val="80000"/>
              </a:lnSpc>
              <a:spcBef>
                <a:spcPts val="0"/>
              </a:spcBef>
              <a:spcAft>
                <a:spcPts val="0"/>
              </a:spcAft>
              <a:buClr>
                <a:srgbClr val="C00000"/>
              </a:buClr>
              <a:buSzPct val="25000"/>
              <a:buFont typeface="Calibri"/>
              <a:buNone/>
            </a:pPr>
            <a:r>
              <a:rPr lang="en-US" sz="1600" b="0" i="0" u="none" strike="noStrike" cap="none">
                <a:solidFill>
                  <a:srgbClr val="C00000"/>
                </a:solidFill>
                <a:latin typeface="Calibri"/>
                <a:ea typeface="Calibri"/>
                <a:cs typeface="Calibri"/>
                <a:sym typeface="Calibri"/>
              </a:rPr>
              <a:t>James</a:t>
            </a:r>
            <a:br>
              <a:rPr lang="en-US" sz="1600" b="0" i="0" u="none" strike="noStrike" cap="none">
                <a:solidFill>
                  <a:srgbClr val="C00000"/>
                </a:solidFill>
                <a:latin typeface="Calibri"/>
                <a:ea typeface="Calibri"/>
                <a:cs typeface="Calibri"/>
                <a:sym typeface="Calibri"/>
              </a:rPr>
            </a:br>
            <a:r>
              <a:rPr lang="en-US" sz="1600" b="0" i="0" u="none" strike="noStrike" cap="none">
                <a:solidFill>
                  <a:srgbClr val="C00000"/>
                </a:solidFill>
                <a:latin typeface="Calibri"/>
                <a:ea typeface="Calibri"/>
                <a:cs typeface="Calibri"/>
                <a:sym typeface="Calibri"/>
              </a:rPr>
              <a:t>Monroe </a:t>
            </a:r>
          </a:p>
          <a:p>
            <a:pPr marL="0" marR="0" lvl="0" indent="0" algn="ctr" rtl="0">
              <a:lnSpc>
                <a:spcPct val="80000"/>
              </a:lnSpc>
              <a:spcBef>
                <a:spcPts val="0"/>
              </a:spcBef>
              <a:spcAft>
                <a:spcPts val="0"/>
              </a:spcAft>
              <a:buClr>
                <a:srgbClr val="C00000"/>
              </a:buClr>
              <a:buSzPct val="25000"/>
              <a:buFont typeface="Calibri"/>
              <a:buNone/>
            </a:pPr>
            <a:r>
              <a:rPr lang="en-US" sz="1600" b="0" i="0" u="none" strike="noStrike" cap="none">
                <a:solidFill>
                  <a:srgbClr val="C00000"/>
                </a:solidFill>
                <a:latin typeface="Calibri"/>
                <a:ea typeface="Calibri"/>
                <a:cs typeface="Calibri"/>
                <a:sym typeface="Calibri"/>
              </a:rPr>
              <a:t>(1817-1825)</a:t>
            </a:r>
          </a:p>
        </p:txBody>
      </p:sp>
      <p:sp>
        <p:nvSpPr>
          <p:cNvPr id="96" name="Shape 96"/>
          <p:cNvSpPr txBox="1"/>
          <p:nvPr/>
        </p:nvSpPr>
        <p:spPr>
          <a:xfrm>
            <a:off x="6281737" y="3019425"/>
            <a:ext cx="1338262" cy="1027112"/>
          </a:xfrm>
          <a:prstGeom prst="rect">
            <a:avLst/>
          </a:prstGeom>
          <a:noFill/>
          <a:ln>
            <a:noFill/>
          </a:ln>
        </p:spPr>
        <p:txBody>
          <a:bodyPr wrap="square" lIns="91425" tIns="45700" rIns="91425" bIns="45700" anchor="t" anchorCtr="0">
            <a:noAutofit/>
          </a:bodyPr>
          <a:lstStyle/>
          <a:p>
            <a:pPr marL="0" marR="0" lvl="0" indent="0" algn="ctr" rtl="0">
              <a:lnSpc>
                <a:spcPct val="75000"/>
              </a:lnSpc>
              <a:spcBef>
                <a:spcPts val="0"/>
              </a:spcBef>
              <a:spcAft>
                <a:spcPts val="0"/>
              </a:spcAft>
              <a:buClr>
                <a:srgbClr val="C00000"/>
              </a:buClr>
              <a:buSzPct val="25000"/>
              <a:buFont typeface="Calibri"/>
              <a:buNone/>
            </a:pPr>
            <a:r>
              <a:rPr lang="en-US" sz="3200" b="0" i="0" u="none" strike="noStrike" cap="none">
                <a:solidFill>
                  <a:srgbClr val="C00000"/>
                </a:solidFill>
                <a:latin typeface="Calibri"/>
                <a:ea typeface="Calibri"/>
                <a:cs typeface="Calibri"/>
                <a:sym typeface="Calibri"/>
              </a:rPr>
              <a:t>4</a:t>
            </a:r>
            <a:r>
              <a:rPr lang="en-US" sz="2000" b="0" i="0" u="none" strike="noStrike" cap="none">
                <a:solidFill>
                  <a:srgbClr val="C00000"/>
                </a:solidFill>
                <a:latin typeface="Calibri"/>
                <a:ea typeface="Calibri"/>
                <a:cs typeface="Calibri"/>
                <a:sym typeface="Calibri"/>
              </a:rPr>
              <a:t> </a:t>
            </a:r>
            <a:r>
              <a:rPr lang="en-US" sz="3200" b="0" i="0" u="none" strike="noStrike" cap="none">
                <a:solidFill>
                  <a:srgbClr val="C00000"/>
                </a:solidFill>
                <a:latin typeface="Calibri"/>
                <a:ea typeface="Calibri"/>
                <a:cs typeface="Calibri"/>
                <a:sym typeface="Calibri"/>
              </a:rPr>
              <a:t>yrs</a:t>
            </a:r>
          </a:p>
          <a:p>
            <a:pPr marL="0" marR="0" lvl="0" indent="0" algn="ctr" rtl="0">
              <a:lnSpc>
                <a:spcPct val="80000"/>
              </a:lnSpc>
              <a:spcBef>
                <a:spcPts val="0"/>
              </a:spcBef>
              <a:spcAft>
                <a:spcPts val="0"/>
              </a:spcAft>
              <a:buClr>
                <a:srgbClr val="C00000"/>
              </a:buClr>
              <a:buSzPct val="25000"/>
              <a:buFont typeface="Calibri"/>
              <a:buNone/>
            </a:pPr>
            <a:r>
              <a:rPr lang="en-US" sz="1600" b="0" i="0" u="none" strike="noStrike" cap="none">
                <a:solidFill>
                  <a:srgbClr val="C00000"/>
                </a:solidFill>
                <a:latin typeface="Calibri"/>
                <a:ea typeface="Calibri"/>
                <a:cs typeface="Calibri"/>
                <a:sym typeface="Calibri"/>
              </a:rPr>
              <a:t>John Quincy</a:t>
            </a:r>
            <a:br>
              <a:rPr lang="en-US" sz="1600" b="0" i="0" u="none" strike="noStrike" cap="none">
                <a:solidFill>
                  <a:srgbClr val="C00000"/>
                </a:solidFill>
                <a:latin typeface="Calibri"/>
                <a:ea typeface="Calibri"/>
                <a:cs typeface="Calibri"/>
                <a:sym typeface="Calibri"/>
              </a:rPr>
            </a:br>
            <a:r>
              <a:rPr lang="en-US" sz="1600" b="0" i="0" u="none" strike="noStrike" cap="none">
                <a:solidFill>
                  <a:srgbClr val="C00000"/>
                </a:solidFill>
                <a:latin typeface="Calibri"/>
                <a:ea typeface="Calibri"/>
                <a:cs typeface="Calibri"/>
                <a:sym typeface="Calibri"/>
              </a:rPr>
              <a:t>Adams </a:t>
            </a:r>
          </a:p>
          <a:p>
            <a:pPr marL="0" marR="0" lvl="0" indent="0" algn="ctr" rtl="0">
              <a:lnSpc>
                <a:spcPct val="80000"/>
              </a:lnSpc>
              <a:spcBef>
                <a:spcPts val="0"/>
              </a:spcBef>
              <a:spcAft>
                <a:spcPts val="0"/>
              </a:spcAft>
              <a:buClr>
                <a:srgbClr val="C00000"/>
              </a:buClr>
              <a:buSzPct val="25000"/>
              <a:buFont typeface="Calibri"/>
              <a:buNone/>
            </a:pPr>
            <a:r>
              <a:rPr lang="en-US" sz="1600" b="0" i="0" u="none" strike="noStrike" cap="none">
                <a:solidFill>
                  <a:srgbClr val="C00000"/>
                </a:solidFill>
                <a:latin typeface="Calibri"/>
                <a:ea typeface="Calibri"/>
                <a:cs typeface="Calibri"/>
                <a:sym typeface="Calibri"/>
              </a:rPr>
              <a:t>(1825-1829)</a:t>
            </a:r>
          </a:p>
        </p:txBody>
      </p:sp>
      <p:sp>
        <p:nvSpPr>
          <p:cNvPr id="97" name="Shape 97"/>
          <p:cNvSpPr txBox="1"/>
          <p:nvPr/>
        </p:nvSpPr>
        <p:spPr>
          <a:xfrm>
            <a:off x="7467600" y="3019425"/>
            <a:ext cx="1295400" cy="1027112"/>
          </a:xfrm>
          <a:prstGeom prst="rect">
            <a:avLst/>
          </a:prstGeom>
          <a:noFill/>
          <a:ln>
            <a:noFill/>
          </a:ln>
        </p:spPr>
        <p:txBody>
          <a:bodyPr wrap="square" lIns="91425" tIns="45700" rIns="91425" bIns="45700" anchor="t" anchorCtr="0">
            <a:noAutofit/>
          </a:bodyPr>
          <a:lstStyle/>
          <a:p>
            <a:pPr marL="0" marR="0" lvl="0" indent="0" algn="ctr" rtl="0">
              <a:lnSpc>
                <a:spcPct val="75000"/>
              </a:lnSpc>
              <a:spcBef>
                <a:spcPts val="0"/>
              </a:spcBef>
              <a:spcAft>
                <a:spcPts val="0"/>
              </a:spcAft>
              <a:buClr>
                <a:srgbClr val="006600"/>
              </a:buClr>
              <a:buSzPct val="25000"/>
              <a:buFont typeface="Calibri"/>
              <a:buNone/>
            </a:pPr>
            <a:r>
              <a:rPr lang="en-US" sz="3200" b="0" i="0" u="none" strike="noStrike" cap="none">
                <a:solidFill>
                  <a:srgbClr val="006600"/>
                </a:solidFill>
                <a:latin typeface="Calibri"/>
                <a:ea typeface="Calibri"/>
                <a:cs typeface="Calibri"/>
                <a:sym typeface="Calibri"/>
              </a:rPr>
              <a:t>8</a:t>
            </a:r>
            <a:r>
              <a:rPr lang="en-US" sz="2000" b="0" i="0" u="none" strike="noStrike" cap="none">
                <a:solidFill>
                  <a:srgbClr val="006600"/>
                </a:solidFill>
                <a:latin typeface="Calibri"/>
                <a:ea typeface="Calibri"/>
                <a:cs typeface="Calibri"/>
                <a:sym typeface="Calibri"/>
              </a:rPr>
              <a:t> </a:t>
            </a:r>
            <a:r>
              <a:rPr lang="en-US" sz="3200" b="0" i="0" u="none" strike="noStrike" cap="none">
                <a:solidFill>
                  <a:srgbClr val="006600"/>
                </a:solidFill>
                <a:latin typeface="Calibri"/>
                <a:ea typeface="Calibri"/>
                <a:cs typeface="Calibri"/>
                <a:sym typeface="Calibri"/>
              </a:rPr>
              <a:t>yrs</a:t>
            </a:r>
          </a:p>
          <a:p>
            <a:pPr marL="0" marR="0" lvl="0" indent="0" algn="ctr" rtl="0">
              <a:lnSpc>
                <a:spcPct val="80000"/>
              </a:lnSpc>
              <a:spcBef>
                <a:spcPts val="0"/>
              </a:spcBef>
              <a:spcAft>
                <a:spcPts val="0"/>
              </a:spcAft>
              <a:buClr>
                <a:srgbClr val="006600"/>
              </a:buClr>
              <a:buSzPct val="25000"/>
              <a:buFont typeface="Calibri"/>
              <a:buNone/>
            </a:pPr>
            <a:r>
              <a:rPr lang="en-US" sz="1600" b="0" i="0" u="none" strike="noStrike" cap="none">
                <a:solidFill>
                  <a:srgbClr val="006600"/>
                </a:solidFill>
                <a:latin typeface="Calibri"/>
                <a:ea typeface="Calibri"/>
                <a:cs typeface="Calibri"/>
                <a:sym typeface="Calibri"/>
              </a:rPr>
              <a:t>Andrew Jackson </a:t>
            </a:r>
          </a:p>
          <a:p>
            <a:pPr marL="0" marR="0" lvl="0" indent="0" algn="ctr" rtl="0">
              <a:lnSpc>
                <a:spcPct val="80000"/>
              </a:lnSpc>
              <a:spcBef>
                <a:spcPts val="0"/>
              </a:spcBef>
              <a:spcAft>
                <a:spcPts val="0"/>
              </a:spcAft>
              <a:buClr>
                <a:srgbClr val="006600"/>
              </a:buClr>
              <a:buSzPct val="25000"/>
              <a:buFont typeface="Calibri"/>
              <a:buNone/>
            </a:pPr>
            <a:r>
              <a:rPr lang="en-US" sz="1600" b="0" i="0" u="none" strike="noStrike" cap="none">
                <a:solidFill>
                  <a:srgbClr val="006600"/>
                </a:solidFill>
                <a:latin typeface="Calibri"/>
                <a:ea typeface="Calibri"/>
                <a:cs typeface="Calibri"/>
                <a:sym typeface="Calibri"/>
              </a:rPr>
              <a:t>(1829-1837)</a:t>
            </a:r>
          </a:p>
        </p:txBody>
      </p:sp>
      <p:sp>
        <p:nvSpPr>
          <p:cNvPr id="98" name="Shape 98"/>
          <p:cNvSpPr/>
          <p:nvPr/>
        </p:nvSpPr>
        <p:spPr>
          <a:xfrm rot="5400000">
            <a:off x="1441450" y="4530725"/>
            <a:ext cx="323850" cy="2139950"/>
          </a:xfrm>
          <a:prstGeom prst="rightBrace">
            <a:avLst>
              <a:gd name="adj1" fmla="val 1383"/>
              <a:gd name="adj2" fmla="val 10683"/>
            </a:avLst>
          </a:prstGeom>
          <a:noFill/>
          <a:ln w="28575" cap="flat" cmpd="sng">
            <a:solidFill>
              <a:srgbClr val="0000CC"/>
            </a:solidFill>
            <a:prstDash val="solid"/>
            <a:miter lim="8000"/>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sp>
        <p:nvSpPr>
          <p:cNvPr id="99" name="Shape 99"/>
          <p:cNvSpPr/>
          <p:nvPr/>
        </p:nvSpPr>
        <p:spPr>
          <a:xfrm rot="5400000">
            <a:off x="4981575" y="3276600"/>
            <a:ext cx="323850" cy="4648200"/>
          </a:xfrm>
          <a:prstGeom prst="rightBrace">
            <a:avLst>
              <a:gd name="adj1" fmla="val 637"/>
              <a:gd name="adj2" fmla="val 10683"/>
            </a:avLst>
          </a:prstGeom>
          <a:noFill/>
          <a:ln w="28575" cap="flat" cmpd="sng">
            <a:solidFill>
              <a:srgbClr val="C00000"/>
            </a:solidFill>
            <a:prstDash val="solid"/>
            <a:miter lim="8000"/>
            <a:headEnd type="none" w="med" len="med"/>
            <a:tailEnd type="none" w="med" len="med"/>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Times New Roman"/>
              <a:ea typeface="Times New Roman"/>
              <a:cs typeface="Times New Roman"/>
              <a:sym typeface="Times New Roman"/>
            </a:endParaRPr>
          </a:p>
        </p:txBody>
      </p:sp>
      <p:cxnSp>
        <p:nvCxnSpPr>
          <p:cNvPr id="100" name="Shape 100"/>
          <p:cNvCxnSpPr/>
          <p:nvPr/>
        </p:nvCxnSpPr>
        <p:spPr>
          <a:xfrm>
            <a:off x="7696200" y="5534025"/>
            <a:ext cx="1219200" cy="0"/>
          </a:xfrm>
          <a:prstGeom prst="straightConnector1">
            <a:avLst/>
          </a:prstGeom>
          <a:noFill/>
          <a:ln w="38100" cap="flat" cmpd="sng">
            <a:solidFill>
              <a:srgbClr val="006600"/>
            </a:solidFill>
            <a:prstDash val="solid"/>
            <a:miter lim="8000"/>
            <a:headEnd type="none" w="med" len="med"/>
            <a:tailEnd type="stealth" w="lg" len="lg"/>
          </a:ln>
        </p:spPr>
      </p:cxnSp>
      <p:sp>
        <p:nvSpPr>
          <p:cNvPr id="101" name="Shape 101"/>
          <p:cNvSpPr txBox="1"/>
          <p:nvPr/>
        </p:nvSpPr>
        <p:spPr>
          <a:xfrm>
            <a:off x="685800" y="5762625"/>
            <a:ext cx="1905000" cy="714375"/>
          </a:xfrm>
          <a:prstGeom prst="rect">
            <a:avLst/>
          </a:prstGeom>
          <a:noFill/>
          <a:ln>
            <a:noFill/>
          </a:ln>
        </p:spPr>
        <p:txBody>
          <a:bodyPr wrap="square" lIns="91425" tIns="45700" rIns="91425" bIns="45700" anchor="t" anchorCtr="0">
            <a:noAutofit/>
          </a:bodyPr>
          <a:lstStyle/>
          <a:p>
            <a:pPr marL="0" marR="0" lvl="0" indent="0" algn="ctr" rtl="0">
              <a:lnSpc>
                <a:spcPct val="75000"/>
              </a:lnSpc>
              <a:spcBef>
                <a:spcPts val="0"/>
              </a:spcBef>
              <a:spcAft>
                <a:spcPts val="0"/>
              </a:spcAft>
              <a:buClr>
                <a:srgbClr val="0000CC"/>
              </a:buClr>
              <a:buSzPct val="25000"/>
              <a:buFont typeface="Calibri"/>
              <a:buNone/>
            </a:pPr>
            <a:r>
              <a:rPr lang="en-US" sz="2800" b="0" i="0" u="none" strike="noStrike" cap="none" dirty="0">
                <a:solidFill>
                  <a:srgbClr val="0000CC"/>
                </a:solidFill>
                <a:latin typeface="Georgia"/>
                <a:ea typeface="Georgia"/>
                <a:cs typeface="Georgia"/>
                <a:sym typeface="Georgia"/>
              </a:rPr>
              <a:t>Federalist Party</a:t>
            </a:r>
          </a:p>
        </p:txBody>
      </p:sp>
      <p:sp>
        <p:nvSpPr>
          <p:cNvPr id="102" name="Shape 102"/>
          <p:cNvSpPr txBox="1"/>
          <p:nvPr/>
        </p:nvSpPr>
        <p:spPr>
          <a:xfrm>
            <a:off x="3087625" y="5762625"/>
            <a:ext cx="3922800" cy="714300"/>
          </a:xfrm>
          <a:prstGeom prst="rect">
            <a:avLst/>
          </a:prstGeom>
          <a:noFill/>
          <a:ln>
            <a:noFill/>
          </a:ln>
        </p:spPr>
        <p:txBody>
          <a:bodyPr wrap="square" lIns="91425" tIns="45700" rIns="91425" bIns="45700" anchor="t" anchorCtr="0">
            <a:noAutofit/>
          </a:bodyPr>
          <a:lstStyle/>
          <a:p>
            <a:pPr marL="0" marR="0" lvl="0" indent="0" algn="ctr" rtl="0">
              <a:lnSpc>
                <a:spcPct val="75000"/>
              </a:lnSpc>
              <a:spcBef>
                <a:spcPts val="0"/>
              </a:spcBef>
              <a:spcAft>
                <a:spcPts val="0"/>
              </a:spcAft>
              <a:buClr>
                <a:srgbClr val="C00000"/>
              </a:buClr>
              <a:buSzPct val="25000"/>
              <a:buFont typeface="Calibri"/>
              <a:buNone/>
            </a:pPr>
            <a:r>
              <a:rPr lang="en-US" sz="2800" b="0" i="0" u="none" strike="noStrike" cap="none">
                <a:solidFill>
                  <a:srgbClr val="C00000"/>
                </a:solidFill>
                <a:latin typeface="Georgia"/>
                <a:ea typeface="Georgia"/>
                <a:cs typeface="Georgia"/>
                <a:sym typeface="Georgia"/>
              </a:rPr>
              <a:t>Democratic-Republican Party</a:t>
            </a:r>
          </a:p>
        </p:txBody>
      </p:sp>
      <p:sp>
        <p:nvSpPr>
          <p:cNvPr id="103" name="Shape 103"/>
          <p:cNvSpPr txBox="1"/>
          <p:nvPr/>
        </p:nvSpPr>
        <p:spPr>
          <a:xfrm>
            <a:off x="7153525" y="5762625"/>
            <a:ext cx="1990500" cy="714300"/>
          </a:xfrm>
          <a:prstGeom prst="rect">
            <a:avLst/>
          </a:prstGeom>
          <a:noFill/>
          <a:ln>
            <a:noFill/>
          </a:ln>
        </p:spPr>
        <p:txBody>
          <a:bodyPr wrap="square" lIns="91425" tIns="45700" rIns="91425" bIns="45700" anchor="t" anchorCtr="0">
            <a:noAutofit/>
          </a:bodyPr>
          <a:lstStyle/>
          <a:p>
            <a:pPr marL="0" marR="0" lvl="0" indent="0" algn="ctr" rtl="0">
              <a:lnSpc>
                <a:spcPct val="75000"/>
              </a:lnSpc>
              <a:spcBef>
                <a:spcPts val="0"/>
              </a:spcBef>
              <a:spcAft>
                <a:spcPts val="0"/>
              </a:spcAft>
              <a:buClr>
                <a:srgbClr val="006600"/>
              </a:buClr>
              <a:buSzPct val="25000"/>
              <a:buFont typeface="Calibri"/>
              <a:buNone/>
            </a:pPr>
            <a:r>
              <a:rPr lang="en-US" sz="2800" b="0" i="0" u="none" strike="noStrike" cap="none">
                <a:solidFill>
                  <a:srgbClr val="006600"/>
                </a:solidFill>
                <a:latin typeface="Calibri"/>
                <a:ea typeface="Calibri"/>
                <a:cs typeface="Calibri"/>
                <a:sym typeface="Calibri"/>
              </a:rPr>
              <a:t>D</a:t>
            </a:r>
            <a:r>
              <a:rPr lang="en-US" sz="2800" b="0" i="0" u="none" strike="noStrike" cap="none">
                <a:solidFill>
                  <a:srgbClr val="006600"/>
                </a:solidFill>
                <a:latin typeface="Georgia"/>
                <a:ea typeface="Georgia"/>
                <a:cs typeface="Georgia"/>
                <a:sym typeface="Georgia"/>
              </a:rPr>
              <a:t>emocratic Party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7"/>
        <p:cNvGrpSpPr/>
        <p:nvPr/>
      </p:nvGrpSpPr>
      <p:grpSpPr>
        <a:xfrm>
          <a:off x="0" y="0"/>
          <a:ext cx="0" cy="0"/>
          <a:chOff x="0" y="0"/>
          <a:chExt cx="0" cy="0"/>
        </a:xfrm>
      </p:grpSpPr>
      <p:sp>
        <p:nvSpPr>
          <p:cNvPr id="108" name="Shape 108"/>
          <p:cNvSpPr txBox="1"/>
          <p:nvPr/>
        </p:nvSpPr>
        <p:spPr>
          <a:xfrm>
            <a:off x="76200" y="76200"/>
            <a:ext cx="6553200" cy="978600"/>
          </a:xfrm>
          <a:prstGeom prst="rect">
            <a:avLst/>
          </a:prstGeom>
          <a:solidFill>
            <a:srgbClr val="FCE5CD"/>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75000"/>
              </a:lnSpc>
              <a:spcBef>
                <a:spcPts val="0"/>
              </a:spcBef>
              <a:spcAft>
                <a:spcPts val="0"/>
              </a:spcAft>
              <a:buClr>
                <a:schemeClr val="dk1"/>
              </a:buClr>
              <a:buSzPct val="25000"/>
              <a:buFont typeface="Calibri"/>
              <a:buNone/>
            </a:pPr>
            <a:r>
              <a:rPr lang="en-US" sz="3000" b="0" i="0" u="sng" strike="noStrike" cap="none" dirty="0">
                <a:solidFill>
                  <a:schemeClr val="dk1"/>
                </a:solidFill>
                <a:latin typeface="Georgia"/>
                <a:ea typeface="Georgia"/>
                <a:cs typeface="Georgia"/>
                <a:sym typeface="Georgia"/>
              </a:rPr>
              <a:t>James Monroe</a:t>
            </a:r>
            <a:r>
              <a:rPr lang="en-US" sz="3000" b="0" i="0" u="none" strike="noStrike" cap="none" dirty="0">
                <a:solidFill>
                  <a:schemeClr val="dk1"/>
                </a:solidFill>
                <a:latin typeface="Georgia"/>
                <a:ea typeface="Georgia"/>
                <a:cs typeface="Georgia"/>
                <a:sym typeface="Georgia"/>
              </a:rPr>
              <a:t> was overwhelmingly elected president in 1816 </a:t>
            </a:r>
            <a:r>
              <a:rPr lang="en-US" sz="3000" b="0" i="0" u="none" strike="noStrike" cap="none" dirty="0" smtClean="0">
                <a:solidFill>
                  <a:schemeClr val="dk1"/>
                </a:solidFill>
                <a:latin typeface="Georgia"/>
                <a:ea typeface="Georgia"/>
                <a:cs typeface="Georgia"/>
                <a:sym typeface="Georgia"/>
              </a:rPr>
              <a:t>&amp; </a:t>
            </a:r>
            <a:r>
              <a:rPr lang="en-US" sz="3000" b="0" i="0" u="none" strike="noStrike" cap="none" dirty="0">
                <a:solidFill>
                  <a:schemeClr val="dk1"/>
                </a:solidFill>
                <a:latin typeface="Georgia"/>
                <a:ea typeface="Georgia"/>
                <a:cs typeface="Georgia"/>
                <a:sym typeface="Georgia"/>
              </a:rPr>
              <a:t>1820</a:t>
            </a:r>
          </a:p>
        </p:txBody>
      </p:sp>
      <p:sp>
        <p:nvSpPr>
          <p:cNvPr id="109" name="Shape 109"/>
          <p:cNvSpPr txBox="1"/>
          <p:nvPr/>
        </p:nvSpPr>
        <p:spPr>
          <a:xfrm>
            <a:off x="76200" y="1173162"/>
            <a:ext cx="6553200" cy="1570037"/>
          </a:xfrm>
          <a:prstGeom prst="rect">
            <a:avLst/>
          </a:prstGeom>
          <a:solidFill>
            <a:srgbClr val="CCFFCC"/>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1" indent="0" algn="ctr" rtl="0">
              <a:lnSpc>
                <a:spcPct val="75000"/>
              </a:lnSpc>
              <a:spcBef>
                <a:spcPts val="0"/>
              </a:spcBef>
              <a:spcAft>
                <a:spcPts val="0"/>
              </a:spcAft>
              <a:buClr>
                <a:schemeClr val="dk1"/>
              </a:buClr>
              <a:buSzPct val="25000"/>
              <a:buFont typeface="Calibri"/>
              <a:buNone/>
            </a:pPr>
            <a:r>
              <a:rPr lang="en-US" sz="2400" b="0" i="0" u="none" strike="noStrike" cap="none">
                <a:solidFill>
                  <a:schemeClr val="dk1"/>
                </a:solidFill>
                <a:latin typeface="Georgia"/>
                <a:ea typeface="Georgia"/>
                <a:cs typeface="Georgia"/>
                <a:sym typeface="Georgia"/>
              </a:rPr>
              <a:t>Monroe’s presidency began during </a:t>
            </a:r>
            <a:br>
              <a:rPr lang="en-US" sz="2400" b="0" i="0" u="none" strike="noStrike" cap="none">
                <a:solidFill>
                  <a:schemeClr val="dk1"/>
                </a:solidFill>
                <a:latin typeface="Georgia"/>
                <a:ea typeface="Georgia"/>
                <a:cs typeface="Georgia"/>
                <a:sym typeface="Georgia"/>
              </a:rPr>
            </a:br>
            <a:r>
              <a:rPr lang="en-US" sz="2400" b="0" i="0" u="none" strike="noStrike" cap="none">
                <a:solidFill>
                  <a:schemeClr val="dk1"/>
                </a:solidFill>
                <a:latin typeface="Georgia"/>
                <a:ea typeface="Georgia"/>
                <a:cs typeface="Georgia"/>
                <a:sym typeface="Georgia"/>
              </a:rPr>
              <a:t>an era of increased nationalism </a:t>
            </a:r>
            <a:br>
              <a:rPr lang="en-US" sz="2400" b="0" i="0" u="none" strike="noStrike" cap="none">
                <a:solidFill>
                  <a:schemeClr val="dk1"/>
                </a:solidFill>
                <a:latin typeface="Georgia"/>
                <a:ea typeface="Georgia"/>
                <a:cs typeface="Georgia"/>
                <a:sym typeface="Georgia"/>
              </a:rPr>
            </a:br>
            <a:r>
              <a:rPr lang="en-US" sz="2400" b="0" i="0" u="none" strike="noStrike" cap="none">
                <a:solidFill>
                  <a:schemeClr val="dk1"/>
                </a:solidFill>
                <a:latin typeface="Georgia"/>
                <a:ea typeface="Georgia"/>
                <a:cs typeface="Georgia"/>
                <a:sym typeface="Georgia"/>
              </a:rPr>
              <a:t>after the War of 1812 known as the “Era of Good Feelings” (1815-1825)</a:t>
            </a:r>
          </a:p>
        </p:txBody>
      </p:sp>
      <p:pic>
        <p:nvPicPr>
          <p:cNvPr id="110" name="Shape 110" descr="ElectoralCollege1816-Large"/>
          <p:cNvPicPr preferRelativeResize="0"/>
          <p:nvPr/>
        </p:nvPicPr>
        <p:blipFill rotWithShape="1">
          <a:blip r:embed="rId3">
            <a:alphaModFix/>
          </a:blip>
          <a:srcRect l="13412"/>
          <a:stretch/>
        </p:blipFill>
        <p:spPr>
          <a:xfrm>
            <a:off x="76200" y="2971800"/>
            <a:ext cx="4251900" cy="3683100"/>
          </a:xfrm>
          <a:prstGeom prst="rect">
            <a:avLst/>
          </a:prstGeom>
          <a:noFill/>
          <a:ln>
            <a:noFill/>
          </a:ln>
        </p:spPr>
      </p:pic>
      <p:pic>
        <p:nvPicPr>
          <p:cNvPr id="111" name="Shape 111" descr="ElectoralCollege1820-Large"/>
          <p:cNvPicPr preferRelativeResize="0"/>
          <p:nvPr/>
        </p:nvPicPr>
        <p:blipFill rotWithShape="1">
          <a:blip r:embed="rId4">
            <a:alphaModFix/>
          </a:blip>
          <a:srcRect l="12930"/>
          <a:stretch/>
        </p:blipFill>
        <p:spPr>
          <a:xfrm>
            <a:off x="4858901" y="3090162"/>
            <a:ext cx="4251900" cy="3662400"/>
          </a:xfrm>
          <a:prstGeom prst="rect">
            <a:avLst/>
          </a:prstGeom>
          <a:noFill/>
          <a:ln>
            <a:noFill/>
          </a:ln>
        </p:spPr>
      </p:pic>
      <p:pic>
        <p:nvPicPr>
          <p:cNvPr id="112" name="Shape 112" descr="http://lh6.ggpht.com/_T1DngjUnXyI/TUSU2Ql4x0I/AAAAAAAAACc/hPirf5W8NVU/5.%20James%20Monroe%5b3%5d.jpg"/>
          <p:cNvPicPr preferRelativeResize="0"/>
          <p:nvPr/>
        </p:nvPicPr>
        <p:blipFill rotWithShape="1">
          <a:blip r:embed="rId5">
            <a:alphaModFix/>
          </a:blip>
          <a:srcRect r="24652" b="25746"/>
          <a:stretch/>
        </p:blipFill>
        <p:spPr>
          <a:xfrm>
            <a:off x="6732587" y="76200"/>
            <a:ext cx="2335212" cy="28956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7"/>
        <p:cNvGrpSpPr/>
        <p:nvPr/>
      </p:nvGrpSpPr>
      <p:grpSpPr>
        <a:xfrm>
          <a:off x="0" y="0"/>
          <a:ext cx="0" cy="0"/>
          <a:chOff x="0" y="0"/>
          <a:chExt cx="0" cy="0"/>
        </a:xfrm>
      </p:grpSpPr>
      <p:sp>
        <p:nvSpPr>
          <p:cNvPr id="118" name="Shape 118"/>
          <p:cNvSpPr txBox="1"/>
          <p:nvPr/>
        </p:nvSpPr>
        <p:spPr>
          <a:xfrm>
            <a:off x="95840" y="152400"/>
            <a:ext cx="8839200" cy="1239600"/>
          </a:xfrm>
          <a:prstGeom prst="rect">
            <a:avLst/>
          </a:prstGeom>
          <a:solidFill>
            <a:srgbClr val="CCECFF"/>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lvl="0" algn="ctr" rtl="0">
              <a:lnSpc>
                <a:spcPct val="80000"/>
              </a:lnSpc>
              <a:spcBef>
                <a:spcPts val="0"/>
              </a:spcBef>
              <a:buClr>
                <a:schemeClr val="dk1"/>
              </a:buClr>
              <a:buSzPct val="25000"/>
              <a:buFont typeface="Calibri"/>
              <a:buNone/>
            </a:pPr>
            <a:r>
              <a:rPr lang="en-US" sz="2900" dirty="0" smtClean="0">
                <a:solidFill>
                  <a:schemeClr val="dk1"/>
                </a:solidFill>
                <a:latin typeface="Georgia"/>
                <a:ea typeface="Georgia"/>
                <a:cs typeface="Georgia"/>
                <a:sym typeface="Georgia"/>
              </a:rPr>
              <a:t>Monroe &amp; the Dem-Republicans in Congress used this time to promote American nationalism </a:t>
            </a:r>
            <a:r>
              <a:rPr lang="en-US" sz="2900" b="0" i="0" u="none" strike="noStrike" cap="none" dirty="0" smtClean="0">
                <a:solidFill>
                  <a:schemeClr val="dk1"/>
                </a:solidFill>
                <a:latin typeface="Georgia"/>
                <a:ea typeface="Georgia"/>
                <a:cs typeface="Georgia"/>
                <a:sym typeface="Georgia"/>
              </a:rPr>
              <a:t>&amp; unity in 3 ways: </a:t>
            </a:r>
            <a:endParaRPr lang="en-US" sz="2900" b="0" i="0" u="none" strike="noStrike" cap="none" dirty="0">
              <a:solidFill>
                <a:schemeClr val="dk1"/>
              </a:solidFill>
              <a:latin typeface="Georgia"/>
              <a:ea typeface="Georgia"/>
              <a:cs typeface="Georgia"/>
              <a:sym typeface="Georgia"/>
            </a:endParaRPr>
          </a:p>
        </p:txBody>
      </p:sp>
      <p:sp>
        <p:nvSpPr>
          <p:cNvPr id="119" name="Shape 119"/>
          <p:cNvSpPr txBox="1"/>
          <p:nvPr/>
        </p:nvSpPr>
        <p:spPr>
          <a:xfrm>
            <a:off x="269825" y="1508150"/>
            <a:ext cx="4059000" cy="1852800"/>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folHlink"/>
              </a:buClr>
              <a:buSzPct val="25000"/>
              <a:buFont typeface="Calibri"/>
              <a:buNone/>
            </a:pPr>
            <a:r>
              <a:rPr lang="en-US" sz="3000" b="1" i="0" u="sng" strike="noStrike" cap="none" dirty="0" smtClean="0">
                <a:solidFill>
                  <a:schemeClr val="folHlink"/>
                </a:solidFill>
                <a:latin typeface="Georgia"/>
                <a:ea typeface="Georgia"/>
                <a:cs typeface="Georgia"/>
                <a:sym typeface="Georgia"/>
              </a:rPr>
              <a:t>#1: Government</a:t>
            </a:r>
            <a:r>
              <a:rPr lang="en-US" sz="3000" b="1" i="0" u="none" strike="noStrike" cap="none" dirty="0" smtClean="0">
                <a:solidFill>
                  <a:schemeClr val="folHlink"/>
                </a:solidFill>
                <a:latin typeface="Georgia"/>
                <a:ea typeface="Georgia"/>
                <a:cs typeface="Georgia"/>
                <a:sym typeface="Georgia"/>
              </a:rPr>
              <a:t> </a:t>
            </a:r>
            <a:r>
              <a:rPr lang="en-US" sz="2900" b="0" i="0" u="none" strike="noStrike" cap="none" dirty="0">
                <a:solidFill>
                  <a:schemeClr val="folHlink"/>
                </a:solidFill>
                <a:latin typeface="Georgia"/>
                <a:ea typeface="Georgia"/>
                <a:cs typeface="Georgia"/>
                <a:sym typeface="Georgia"/>
              </a:rPr>
              <a:t>Increase the power of the national gov’t over the states</a:t>
            </a:r>
          </a:p>
        </p:txBody>
      </p:sp>
      <p:sp>
        <p:nvSpPr>
          <p:cNvPr id="120" name="Shape 120"/>
          <p:cNvSpPr txBox="1"/>
          <p:nvPr/>
        </p:nvSpPr>
        <p:spPr>
          <a:xfrm>
            <a:off x="4498902" y="1690060"/>
            <a:ext cx="4341667" cy="1239600"/>
          </a:xfrm>
          <a:prstGeom prst="rect">
            <a:avLst/>
          </a:prstGeom>
          <a:solidFill>
            <a:srgbClr val="FFFFCC"/>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dirty="0">
                <a:solidFill>
                  <a:schemeClr val="dk1"/>
                </a:solidFill>
                <a:latin typeface="Georgia"/>
                <a:ea typeface="Georgia"/>
                <a:cs typeface="Georgia"/>
                <a:sym typeface="Georgia"/>
              </a:rPr>
              <a:t>John Marshall (1801-1835) used the Supreme Court to strengthen the power of the national government</a:t>
            </a:r>
          </a:p>
        </p:txBody>
      </p:sp>
      <p:pic>
        <p:nvPicPr>
          <p:cNvPr id="121" name="Shape 121"/>
          <p:cNvPicPr preferRelativeResize="0"/>
          <p:nvPr/>
        </p:nvPicPr>
        <p:blipFill rotWithShape="1">
          <a:blip r:embed="rId3">
            <a:alphaModFix/>
          </a:blip>
          <a:srcRect l="3895" t="3854" r="6149" b="5273"/>
          <a:stretch/>
        </p:blipFill>
        <p:spPr>
          <a:xfrm>
            <a:off x="4328824" y="3531050"/>
            <a:ext cx="4681825" cy="3060250"/>
          </a:xfrm>
          <a:prstGeom prst="rect">
            <a:avLst/>
          </a:prstGeom>
          <a:noFill/>
          <a:ln>
            <a:noFill/>
          </a:ln>
        </p:spPr>
      </p:pic>
      <p:pic>
        <p:nvPicPr>
          <p:cNvPr id="122" name="Shape 122" descr="http://cdn.popara.mk/wp-content/uploads/2011/05/225px-John_Marshall_by_Henry_Inman_1832.jpg?9707a5"/>
          <p:cNvPicPr preferRelativeResize="0"/>
          <p:nvPr/>
        </p:nvPicPr>
        <p:blipFill rotWithShape="1">
          <a:blip r:embed="rId4">
            <a:alphaModFix/>
          </a:blip>
          <a:srcRect t="7078"/>
          <a:stretch/>
        </p:blipFill>
        <p:spPr>
          <a:xfrm>
            <a:off x="315875" y="3054350"/>
            <a:ext cx="3521834" cy="37524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7"/>
        <p:cNvGrpSpPr/>
        <p:nvPr/>
      </p:nvGrpSpPr>
      <p:grpSpPr>
        <a:xfrm>
          <a:off x="0" y="0"/>
          <a:ext cx="0" cy="0"/>
          <a:chOff x="0" y="0"/>
          <a:chExt cx="0" cy="0"/>
        </a:xfrm>
      </p:grpSpPr>
      <p:sp>
        <p:nvSpPr>
          <p:cNvPr id="128" name="Shape 128"/>
          <p:cNvSpPr txBox="1"/>
          <p:nvPr/>
        </p:nvSpPr>
        <p:spPr>
          <a:xfrm>
            <a:off x="76212" y="612755"/>
            <a:ext cx="3505200" cy="2009700"/>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rgbClr val="0000CC"/>
              </a:buClr>
              <a:buSzPct val="25000"/>
              <a:buFont typeface="Calibri"/>
              <a:buNone/>
            </a:pPr>
            <a:r>
              <a:rPr lang="en-US" sz="3100" b="1" i="0" u="sng" strike="noStrike" cap="none" dirty="0" smtClean="0">
                <a:solidFill>
                  <a:srgbClr val="0000CC"/>
                </a:solidFill>
                <a:latin typeface="Georgia"/>
                <a:ea typeface="Georgia"/>
                <a:cs typeface="Georgia"/>
                <a:sym typeface="Georgia"/>
              </a:rPr>
              <a:t>#2 Economy</a:t>
            </a:r>
            <a:r>
              <a:rPr lang="en-US" sz="3100" b="1" i="0" u="none" strike="noStrike" cap="none" dirty="0">
                <a:solidFill>
                  <a:srgbClr val="0000CC"/>
                </a:solidFill>
                <a:latin typeface="Georgia"/>
                <a:ea typeface="Georgia"/>
                <a:cs typeface="Georgia"/>
                <a:sym typeface="Georgia"/>
              </a:rPr>
              <a:t>: </a:t>
            </a:r>
            <a:r>
              <a:rPr lang="en-US" sz="3100" b="0" i="0" u="none" strike="noStrike" cap="none" dirty="0">
                <a:solidFill>
                  <a:srgbClr val="0000CC"/>
                </a:solidFill>
                <a:latin typeface="Georgia"/>
                <a:ea typeface="Georgia"/>
                <a:cs typeface="Georgia"/>
                <a:sym typeface="Georgia"/>
              </a:rPr>
              <a:t>Encourage industry </a:t>
            </a:r>
            <a:r>
              <a:rPr lang="en-US" sz="3100" b="0" i="0" u="none" strike="noStrike" cap="none" dirty="0" smtClean="0">
                <a:solidFill>
                  <a:srgbClr val="0000CC"/>
                </a:solidFill>
                <a:latin typeface="Georgia"/>
                <a:ea typeface="Georgia"/>
                <a:cs typeface="Georgia"/>
                <a:sym typeface="Georgia"/>
              </a:rPr>
              <a:t>&amp; </a:t>
            </a:r>
            <a:r>
              <a:rPr lang="en-US" sz="3100" b="0" i="0" u="none" strike="noStrike" cap="none" dirty="0">
                <a:solidFill>
                  <a:srgbClr val="0000CC"/>
                </a:solidFill>
                <a:latin typeface="Georgia"/>
                <a:ea typeface="Georgia"/>
                <a:cs typeface="Georgia"/>
                <a:sym typeface="Georgia"/>
              </a:rPr>
              <a:t>transportation to link the South, North, </a:t>
            </a:r>
            <a:r>
              <a:rPr lang="en-US" sz="3100" b="0" i="0" u="none" strike="noStrike" cap="none" dirty="0" smtClean="0">
                <a:solidFill>
                  <a:srgbClr val="0000CC"/>
                </a:solidFill>
                <a:latin typeface="Georgia"/>
                <a:ea typeface="Georgia"/>
                <a:cs typeface="Georgia"/>
                <a:sym typeface="Georgia"/>
              </a:rPr>
              <a:t>&amp; West</a:t>
            </a:r>
            <a:endParaRPr lang="en-US" sz="3100" b="0" i="0" u="none" strike="noStrike" cap="none" dirty="0">
              <a:solidFill>
                <a:srgbClr val="0000CC"/>
              </a:solidFill>
              <a:latin typeface="Georgia"/>
              <a:ea typeface="Georgia"/>
              <a:cs typeface="Georgia"/>
              <a:sym typeface="Georgia"/>
            </a:endParaRPr>
          </a:p>
        </p:txBody>
      </p:sp>
      <p:sp>
        <p:nvSpPr>
          <p:cNvPr id="129" name="Shape 129"/>
          <p:cNvSpPr txBox="1"/>
          <p:nvPr/>
        </p:nvSpPr>
        <p:spPr>
          <a:xfrm>
            <a:off x="3973398" y="491889"/>
            <a:ext cx="4832400" cy="1859700"/>
          </a:xfrm>
          <a:prstGeom prst="rect">
            <a:avLst/>
          </a:prstGeom>
          <a:solidFill>
            <a:srgbClr val="CCFFCC"/>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dirty="0">
                <a:solidFill>
                  <a:schemeClr val="dk1"/>
                </a:solidFill>
                <a:latin typeface="Georgia"/>
                <a:ea typeface="Georgia"/>
                <a:cs typeface="Georgia"/>
                <a:sym typeface="Georgia"/>
              </a:rPr>
              <a:t>In 1816, Congressman </a:t>
            </a:r>
            <a:br>
              <a:rPr lang="en-US" sz="2400" b="0" i="0" u="none" strike="noStrike" cap="none" dirty="0">
                <a:solidFill>
                  <a:schemeClr val="dk1"/>
                </a:solidFill>
                <a:latin typeface="Georgia"/>
                <a:ea typeface="Georgia"/>
                <a:cs typeface="Georgia"/>
                <a:sym typeface="Georgia"/>
              </a:rPr>
            </a:br>
            <a:r>
              <a:rPr lang="en-US" sz="2400" b="0" i="0" u="sng" strike="noStrike" cap="none" dirty="0">
                <a:solidFill>
                  <a:schemeClr val="dk1"/>
                </a:solidFill>
                <a:latin typeface="Georgia"/>
                <a:ea typeface="Georgia"/>
                <a:cs typeface="Georgia"/>
                <a:sym typeface="Georgia"/>
              </a:rPr>
              <a:t>Henry Clay</a:t>
            </a:r>
            <a:r>
              <a:rPr lang="en-US" sz="2400" b="0" i="0" u="none" strike="noStrike" cap="none" dirty="0">
                <a:solidFill>
                  <a:schemeClr val="dk1"/>
                </a:solidFill>
                <a:latin typeface="Georgia"/>
                <a:ea typeface="Georgia"/>
                <a:cs typeface="Georgia"/>
                <a:sym typeface="Georgia"/>
              </a:rPr>
              <a:t> proposed </a:t>
            </a:r>
            <a:br>
              <a:rPr lang="en-US" sz="2400" b="0" i="0" u="none" strike="noStrike" cap="none" dirty="0">
                <a:solidFill>
                  <a:schemeClr val="dk1"/>
                </a:solidFill>
                <a:latin typeface="Georgia"/>
                <a:ea typeface="Georgia"/>
                <a:cs typeface="Georgia"/>
                <a:sym typeface="Georgia"/>
              </a:rPr>
            </a:br>
            <a:r>
              <a:rPr lang="en-US" sz="2400" b="0" i="0" u="none" strike="noStrike" cap="none" dirty="0">
                <a:solidFill>
                  <a:schemeClr val="dk1"/>
                </a:solidFill>
                <a:latin typeface="Georgia"/>
                <a:ea typeface="Georgia"/>
                <a:cs typeface="Georgia"/>
                <a:sym typeface="Georgia"/>
              </a:rPr>
              <a:t>the </a:t>
            </a:r>
            <a:r>
              <a:rPr lang="en-US" sz="2400" b="0" i="0" u="sng" strike="noStrike" cap="none" dirty="0">
                <a:solidFill>
                  <a:schemeClr val="dk1"/>
                </a:solidFill>
                <a:latin typeface="Georgia"/>
                <a:ea typeface="Georgia"/>
                <a:cs typeface="Georgia"/>
                <a:sym typeface="Georgia"/>
              </a:rPr>
              <a:t>American System</a:t>
            </a:r>
            <a:r>
              <a:rPr lang="en-US" sz="2400" b="0" i="0" u="none" strike="noStrike" cap="none" dirty="0">
                <a:solidFill>
                  <a:schemeClr val="dk1"/>
                </a:solidFill>
                <a:latin typeface="Georgia"/>
                <a:ea typeface="Georgia"/>
                <a:cs typeface="Georgia"/>
                <a:sym typeface="Georgia"/>
              </a:rPr>
              <a:t> to </a:t>
            </a:r>
            <a:br>
              <a:rPr lang="en-US" sz="2400" b="0" i="0" u="none" strike="noStrike" cap="none" dirty="0">
                <a:solidFill>
                  <a:schemeClr val="dk1"/>
                </a:solidFill>
                <a:latin typeface="Georgia"/>
                <a:ea typeface="Georgia"/>
                <a:cs typeface="Georgia"/>
                <a:sym typeface="Georgia"/>
              </a:rPr>
            </a:br>
            <a:r>
              <a:rPr lang="en-US" sz="2400" b="0" i="0" u="none" strike="noStrike" cap="none" dirty="0">
                <a:solidFill>
                  <a:schemeClr val="dk1"/>
                </a:solidFill>
                <a:latin typeface="Georgia"/>
                <a:ea typeface="Georgia"/>
                <a:cs typeface="Georgia"/>
                <a:sym typeface="Georgia"/>
              </a:rPr>
              <a:t>unify the economies of the </a:t>
            </a:r>
            <a:br>
              <a:rPr lang="en-US" sz="2400" b="0" i="0" u="none" strike="noStrike" cap="none" dirty="0">
                <a:solidFill>
                  <a:schemeClr val="dk1"/>
                </a:solidFill>
                <a:latin typeface="Georgia"/>
                <a:ea typeface="Georgia"/>
                <a:cs typeface="Georgia"/>
                <a:sym typeface="Georgia"/>
              </a:rPr>
            </a:br>
            <a:r>
              <a:rPr lang="en-US" sz="2400" b="0" i="0" u="none" strike="noStrike" cap="none" dirty="0">
                <a:solidFill>
                  <a:schemeClr val="dk1"/>
                </a:solidFill>
                <a:latin typeface="Georgia"/>
                <a:ea typeface="Georgia"/>
                <a:cs typeface="Georgia"/>
                <a:sym typeface="Georgia"/>
              </a:rPr>
              <a:t>North, South, and </a:t>
            </a:r>
            <a:r>
              <a:rPr lang="en-US" sz="2400" b="0" i="0" u="none" strike="noStrike" cap="none" dirty="0" smtClean="0">
                <a:solidFill>
                  <a:schemeClr val="dk1"/>
                </a:solidFill>
                <a:latin typeface="Georgia"/>
                <a:ea typeface="Georgia"/>
                <a:cs typeface="Georgia"/>
                <a:sym typeface="Georgia"/>
              </a:rPr>
              <a:t>West &amp; aid American businesses</a:t>
            </a:r>
            <a:endParaRPr lang="en-US" sz="2400" b="0" i="0" u="none" strike="noStrike" cap="none" dirty="0">
              <a:solidFill>
                <a:schemeClr val="dk1"/>
              </a:solidFill>
              <a:latin typeface="Georgia"/>
              <a:ea typeface="Georgia"/>
              <a:cs typeface="Georgia"/>
              <a:sym typeface="Georgia"/>
            </a:endParaRPr>
          </a:p>
        </p:txBody>
      </p:sp>
      <p:sp>
        <p:nvSpPr>
          <p:cNvPr id="130" name="Shape 130"/>
          <p:cNvSpPr txBox="1"/>
          <p:nvPr/>
        </p:nvSpPr>
        <p:spPr>
          <a:xfrm>
            <a:off x="4005198" y="2456441"/>
            <a:ext cx="4800600" cy="1132500"/>
          </a:xfrm>
          <a:prstGeom prst="rect">
            <a:avLst/>
          </a:prstGeom>
          <a:solidFill>
            <a:srgbClr val="E6B8AF"/>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457200" marR="0" lvl="0" indent="-381000" algn="ctr" rtl="0">
              <a:lnSpc>
                <a:spcPct val="80000"/>
              </a:lnSpc>
              <a:spcBef>
                <a:spcPts val="0"/>
              </a:spcBef>
              <a:spcAft>
                <a:spcPts val="0"/>
              </a:spcAft>
              <a:buClr>
                <a:schemeClr val="dk1"/>
              </a:buClr>
              <a:buSzPct val="100000"/>
              <a:buFont typeface="Georgia"/>
              <a:buAutoNum type="arabicPeriod"/>
            </a:pPr>
            <a:r>
              <a:rPr lang="en-US" sz="2400" b="0" i="0" u="none" strike="noStrike" cap="none" dirty="0">
                <a:solidFill>
                  <a:schemeClr val="dk1"/>
                </a:solidFill>
                <a:latin typeface="Georgia"/>
                <a:ea typeface="Georgia"/>
                <a:cs typeface="Georgia"/>
                <a:sym typeface="Georgia"/>
              </a:rPr>
              <a:t>Create a </a:t>
            </a:r>
            <a:r>
              <a:rPr lang="en-US" sz="2400" b="0" i="0" u="sng" strike="noStrike" cap="none" dirty="0">
                <a:solidFill>
                  <a:schemeClr val="dk1"/>
                </a:solidFill>
                <a:latin typeface="Georgia"/>
                <a:ea typeface="Georgia"/>
                <a:cs typeface="Georgia"/>
                <a:sym typeface="Georgia"/>
              </a:rPr>
              <a:t>Second Bank of the United </a:t>
            </a:r>
            <a:r>
              <a:rPr lang="en-US" sz="2400" b="0" i="0" u="sng" strike="noStrike" cap="none" dirty="0" smtClean="0">
                <a:solidFill>
                  <a:schemeClr val="dk1"/>
                </a:solidFill>
                <a:latin typeface="Georgia"/>
                <a:ea typeface="Georgia"/>
                <a:cs typeface="Georgia"/>
                <a:sym typeface="Georgia"/>
              </a:rPr>
              <a:t>States, 1816</a:t>
            </a:r>
            <a:r>
              <a:rPr lang="en-US" sz="2400" dirty="0" smtClean="0">
                <a:solidFill>
                  <a:schemeClr val="dk1"/>
                </a:solidFill>
                <a:latin typeface="Georgia"/>
                <a:ea typeface="Georgia"/>
                <a:cs typeface="Georgia"/>
                <a:sym typeface="Georgia"/>
              </a:rPr>
              <a:t> </a:t>
            </a:r>
          </a:p>
          <a:p>
            <a:pPr marL="76200" marR="0" lvl="0" algn="ctr" rtl="0">
              <a:lnSpc>
                <a:spcPct val="80000"/>
              </a:lnSpc>
              <a:spcBef>
                <a:spcPts val="0"/>
              </a:spcBef>
              <a:spcAft>
                <a:spcPts val="0"/>
              </a:spcAft>
              <a:buClr>
                <a:schemeClr val="dk1"/>
              </a:buClr>
              <a:buSzPct val="100000"/>
            </a:pPr>
            <a:r>
              <a:rPr lang="en-US" sz="2000" dirty="0" smtClean="0">
                <a:solidFill>
                  <a:schemeClr val="dk1"/>
                </a:solidFill>
                <a:latin typeface="Georgia"/>
                <a:ea typeface="Georgia"/>
                <a:cs typeface="Georgia"/>
                <a:sym typeface="Georgia"/>
              </a:rPr>
              <a:t>(</a:t>
            </a:r>
            <a:r>
              <a:rPr lang="en-US" sz="1800" dirty="0" smtClean="0">
                <a:solidFill>
                  <a:schemeClr val="dk1"/>
                </a:solidFill>
                <a:latin typeface="Georgia"/>
                <a:ea typeface="Georgia"/>
                <a:cs typeface="Georgia"/>
                <a:sym typeface="Georgia"/>
              </a:rPr>
              <a:t>loose lending contributed to Panic of 1819</a:t>
            </a:r>
            <a:r>
              <a:rPr lang="en-US" sz="2000" dirty="0" smtClean="0">
                <a:solidFill>
                  <a:schemeClr val="dk1"/>
                </a:solidFill>
                <a:latin typeface="Georgia"/>
                <a:ea typeface="Georgia"/>
                <a:cs typeface="Georgia"/>
                <a:sym typeface="Georgia"/>
              </a:rPr>
              <a:t>)</a:t>
            </a:r>
            <a:endParaRPr lang="en-US" sz="2000" dirty="0">
              <a:solidFill>
                <a:schemeClr val="dk1"/>
              </a:solidFill>
              <a:latin typeface="Georgia"/>
              <a:ea typeface="Georgia"/>
              <a:cs typeface="Georgia"/>
              <a:sym typeface="Georgia"/>
            </a:endParaRPr>
          </a:p>
        </p:txBody>
      </p:sp>
      <p:sp>
        <p:nvSpPr>
          <p:cNvPr id="131" name="Shape 131"/>
          <p:cNvSpPr txBox="1"/>
          <p:nvPr/>
        </p:nvSpPr>
        <p:spPr>
          <a:xfrm>
            <a:off x="4001298" y="5286045"/>
            <a:ext cx="4808400" cy="1078200"/>
          </a:xfrm>
          <a:prstGeom prst="rect">
            <a:avLst/>
          </a:prstGeom>
          <a:solidFill>
            <a:srgbClr val="CCCCFF"/>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a:solidFill>
                  <a:schemeClr val="dk1"/>
                </a:solidFill>
                <a:latin typeface="Georgia"/>
                <a:ea typeface="Georgia"/>
                <a:cs typeface="Georgia"/>
                <a:sym typeface="Georgia"/>
              </a:rPr>
              <a:t>3. </a:t>
            </a:r>
            <a:r>
              <a:rPr lang="en-US" sz="2400" b="0" i="0" u="none" strike="noStrike" cap="none">
                <a:solidFill>
                  <a:schemeClr val="dk1"/>
                </a:solidFill>
                <a:latin typeface="Georgia"/>
                <a:ea typeface="Georgia"/>
                <a:cs typeface="Georgia"/>
                <a:sym typeface="Georgia"/>
              </a:rPr>
              <a:t>Improve transportation with roads and canals - p</a:t>
            </a:r>
            <a:r>
              <a:rPr lang="en-US" sz="2400">
                <a:solidFill>
                  <a:schemeClr val="dk1"/>
                </a:solidFill>
                <a:latin typeface="Georgia"/>
                <a:ea typeface="Georgia"/>
                <a:cs typeface="Georgia"/>
                <a:sym typeface="Georgia"/>
              </a:rPr>
              <a:t>romote trade &amp; unite country</a:t>
            </a:r>
          </a:p>
        </p:txBody>
      </p:sp>
      <p:sp>
        <p:nvSpPr>
          <p:cNvPr id="132" name="Shape 132"/>
          <p:cNvSpPr txBox="1"/>
          <p:nvPr/>
        </p:nvSpPr>
        <p:spPr>
          <a:xfrm>
            <a:off x="4005198" y="3693793"/>
            <a:ext cx="4800600" cy="1487400"/>
          </a:xfrm>
          <a:prstGeom prst="rect">
            <a:avLst/>
          </a:prstGeom>
          <a:solidFill>
            <a:srgbClr val="FFFFCC"/>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algn="ctr">
              <a:lnSpc>
                <a:spcPct val="80000"/>
              </a:lnSpc>
              <a:buClr>
                <a:schemeClr val="dk1"/>
              </a:buClr>
              <a:buSzPct val="25000"/>
            </a:pPr>
            <a:r>
              <a:rPr lang="en-US" sz="2400" dirty="0">
                <a:solidFill>
                  <a:schemeClr val="dk1"/>
                </a:solidFill>
                <a:latin typeface="Georgia"/>
                <a:ea typeface="Georgia"/>
                <a:cs typeface="Georgia"/>
                <a:sym typeface="Georgia"/>
              </a:rPr>
              <a:t>2. </a:t>
            </a:r>
            <a:r>
              <a:rPr lang="en-US" sz="2400" u="sng" dirty="0">
                <a:solidFill>
                  <a:schemeClr val="dk1"/>
                </a:solidFill>
                <a:latin typeface="Georgia"/>
                <a:ea typeface="Georgia"/>
                <a:cs typeface="Georgia"/>
                <a:sym typeface="Georgia"/>
              </a:rPr>
              <a:t>Tariff of 1816</a:t>
            </a:r>
          </a:p>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dirty="0" smtClean="0">
                <a:solidFill>
                  <a:schemeClr val="dk1"/>
                </a:solidFill>
                <a:latin typeface="Georgia"/>
                <a:ea typeface="Georgia"/>
                <a:cs typeface="Georgia"/>
                <a:sym typeface="Georgia"/>
              </a:rPr>
              <a:t>A hi</a:t>
            </a:r>
            <a:r>
              <a:rPr lang="en-US" sz="2400" dirty="0" smtClean="0">
                <a:solidFill>
                  <a:schemeClr val="dk1"/>
                </a:solidFill>
                <a:latin typeface="Georgia"/>
                <a:ea typeface="Georgia"/>
                <a:cs typeface="Georgia"/>
                <a:sym typeface="Georgia"/>
              </a:rPr>
              <a:t>gh </a:t>
            </a:r>
            <a:r>
              <a:rPr lang="en-US" sz="2400" b="0" i="0" u="none" strike="noStrike" cap="none" dirty="0">
                <a:solidFill>
                  <a:schemeClr val="dk1"/>
                </a:solidFill>
                <a:latin typeface="Georgia"/>
                <a:ea typeface="Georgia"/>
                <a:cs typeface="Georgia"/>
                <a:sym typeface="Georgia"/>
              </a:rPr>
              <a:t>tariff on </a:t>
            </a:r>
            <a:r>
              <a:rPr lang="en-US" sz="2400" dirty="0">
                <a:solidFill>
                  <a:schemeClr val="dk1"/>
                </a:solidFill>
                <a:latin typeface="Georgia"/>
                <a:ea typeface="Georgia"/>
                <a:cs typeface="Georgia"/>
                <a:sym typeface="Georgia"/>
              </a:rPr>
              <a:t>imported goods </a:t>
            </a:r>
            <a:r>
              <a:rPr lang="en-US" sz="2400" b="0" i="0" u="none" strike="noStrike" cap="none" dirty="0">
                <a:solidFill>
                  <a:schemeClr val="dk1"/>
                </a:solidFill>
                <a:latin typeface="Georgia"/>
                <a:ea typeface="Georgia"/>
                <a:cs typeface="Georgia"/>
                <a:sym typeface="Georgia"/>
              </a:rPr>
              <a:t>to encourage industry </a:t>
            </a:r>
            <a:r>
              <a:rPr lang="en-US" sz="2400" dirty="0">
                <a:solidFill>
                  <a:schemeClr val="dk1"/>
                </a:solidFill>
                <a:latin typeface="Georgia"/>
                <a:ea typeface="Georgia"/>
                <a:cs typeface="Georgia"/>
                <a:sym typeface="Georgia"/>
              </a:rPr>
              <a:t>&amp; protect US </a:t>
            </a:r>
            <a:r>
              <a:rPr lang="en-US" sz="2400" dirty="0" smtClean="0">
                <a:solidFill>
                  <a:schemeClr val="dk1"/>
                </a:solidFill>
                <a:latin typeface="Georgia"/>
                <a:ea typeface="Georgia"/>
                <a:cs typeface="Georgia"/>
                <a:sym typeface="Georgia"/>
              </a:rPr>
              <a:t>manufacturers</a:t>
            </a:r>
            <a:r>
              <a:rPr lang="en-US" sz="2400" b="0" i="0" u="none" strike="noStrike" cap="none" dirty="0" smtClean="0">
                <a:solidFill>
                  <a:schemeClr val="dk1"/>
                </a:solidFill>
                <a:latin typeface="Georgia"/>
                <a:ea typeface="Georgia"/>
                <a:cs typeface="Georgia"/>
                <a:sym typeface="Georgia"/>
              </a:rPr>
              <a:t> </a:t>
            </a:r>
            <a:endParaRPr lang="en-US" sz="2400" u="sng" dirty="0">
              <a:solidFill>
                <a:schemeClr val="dk1"/>
              </a:solidFill>
              <a:latin typeface="Georgia"/>
              <a:ea typeface="Georgia"/>
              <a:cs typeface="Georgia"/>
              <a:sym typeface="Georgia"/>
            </a:endParaRPr>
          </a:p>
        </p:txBody>
      </p:sp>
      <p:pic>
        <p:nvPicPr>
          <p:cNvPr id="133" name="Shape 133" descr="http://ansmagazine.com/files/Winter04/1981.170.1.jpg"/>
          <p:cNvPicPr preferRelativeResize="0"/>
          <p:nvPr/>
        </p:nvPicPr>
        <p:blipFill rotWithShape="1">
          <a:blip r:embed="rId3">
            <a:alphaModFix/>
          </a:blip>
          <a:srcRect/>
          <a:stretch/>
        </p:blipFill>
        <p:spPr>
          <a:xfrm>
            <a:off x="-44502" y="3141351"/>
            <a:ext cx="4017900" cy="20781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t="1112" r="737"/>
          <a:stretch/>
        </p:blipFill>
        <p:spPr>
          <a:xfrm>
            <a:off x="1295400" y="466725"/>
            <a:ext cx="6478587" cy="6383337"/>
          </a:xfrm>
          <a:prstGeom prst="rect">
            <a:avLst/>
          </a:prstGeom>
          <a:noFill/>
          <a:ln>
            <a:noFill/>
          </a:ln>
        </p:spPr>
      </p:pic>
      <p:sp>
        <p:nvSpPr>
          <p:cNvPr id="141" name="Shape 141"/>
          <p:cNvSpPr txBox="1"/>
          <p:nvPr/>
        </p:nvSpPr>
        <p:spPr>
          <a:xfrm>
            <a:off x="381000" y="34925"/>
            <a:ext cx="8305800" cy="889000"/>
          </a:xfrm>
          <a:prstGeom prst="rect">
            <a:avLst/>
          </a:prstGeom>
          <a:solidFill>
            <a:srgbClr val="FFF2CC"/>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a:solidFill>
                  <a:schemeClr val="dk1"/>
                </a:solidFill>
                <a:latin typeface="Georgia"/>
                <a:ea typeface="Georgia"/>
                <a:cs typeface="Georgia"/>
                <a:sym typeface="Georgia"/>
              </a:rPr>
              <a:t>The American System allowed the USA to create </a:t>
            </a:r>
            <a:br>
              <a:rPr lang="en-US" sz="2400" b="0" i="0" u="none" strike="noStrike" cap="none">
                <a:solidFill>
                  <a:schemeClr val="dk1"/>
                </a:solidFill>
                <a:latin typeface="Georgia"/>
                <a:ea typeface="Georgia"/>
                <a:cs typeface="Georgia"/>
                <a:sym typeface="Georgia"/>
              </a:rPr>
            </a:br>
            <a:r>
              <a:rPr lang="en-US" sz="2400" b="0" i="0" u="none" strike="noStrike" cap="none">
                <a:solidFill>
                  <a:schemeClr val="dk1"/>
                </a:solidFill>
                <a:latin typeface="Georgia"/>
                <a:ea typeface="Georgia"/>
                <a:cs typeface="Georgia"/>
                <a:sym typeface="Georgia"/>
              </a:rPr>
              <a:t>a national market economy for the first time</a:t>
            </a:r>
          </a:p>
        </p:txBody>
      </p:sp>
      <p:sp>
        <p:nvSpPr>
          <p:cNvPr id="142" name="Shape 142"/>
          <p:cNvSpPr/>
          <p:nvPr/>
        </p:nvSpPr>
        <p:spPr>
          <a:xfrm>
            <a:off x="76200" y="6088050"/>
            <a:ext cx="4673700" cy="762000"/>
          </a:xfrm>
          <a:prstGeom prst="wedgeRectCallout">
            <a:avLst>
              <a:gd name="adj1" fmla="val 50411"/>
              <a:gd name="adj2" fmla="val -15062"/>
            </a:avLst>
          </a:prstGeom>
          <a:solidFill>
            <a:srgbClr val="CC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a:solidFill>
                  <a:schemeClr val="dk1"/>
                </a:solidFill>
                <a:latin typeface="Georgia"/>
                <a:ea typeface="Georgia"/>
                <a:cs typeface="Georgia"/>
                <a:sym typeface="Georgia"/>
              </a:rPr>
              <a:t>Southern cotton was used in northern textiles factories</a:t>
            </a:r>
          </a:p>
        </p:txBody>
      </p:sp>
      <p:sp>
        <p:nvSpPr>
          <p:cNvPr id="143" name="Shape 143"/>
          <p:cNvSpPr/>
          <p:nvPr/>
        </p:nvSpPr>
        <p:spPr>
          <a:xfrm>
            <a:off x="6629400" y="2885875"/>
            <a:ext cx="2438400" cy="2290800"/>
          </a:xfrm>
          <a:prstGeom prst="wedgeRectCallout">
            <a:avLst>
              <a:gd name="adj1" fmla="val 21643"/>
              <a:gd name="adj2" fmla="val -49383"/>
            </a:avLst>
          </a:prstGeom>
          <a:solidFill>
            <a:srgbClr val="D9EAD3"/>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a:solidFill>
                  <a:schemeClr val="dk1"/>
                </a:solidFill>
                <a:latin typeface="Georgia"/>
                <a:ea typeface="Georgia"/>
                <a:cs typeface="Georgia"/>
                <a:sym typeface="Georgia"/>
              </a:rPr>
              <a:t>Northern factories made manufactured goods that were sold throughout the country</a:t>
            </a:r>
          </a:p>
        </p:txBody>
      </p:sp>
      <p:sp>
        <p:nvSpPr>
          <p:cNvPr id="144" name="Shape 144"/>
          <p:cNvSpPr/>
          <p:nvPr/>
        </p:nvSpPr>
        <p:spPr>
          <a:xfrm>
            <a:off x="76200" y="1326875"/>
            <a:ext cx="1595100" cy="3177300"/>
          </a:xfrm>
          <a:prstGeom prst="wedgeRectCallout">
            <a:avLst>
              <a:gd name="adj1" fmla="val 50565"/>
              <a:gd name="adj2" fmla="val 21502"/>
            </a:avLst>
          </a:prstGeom>
          <a:solidFill>
            <a:srgbClr val="FFCC99"/>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dirty="0">
                <a:solidFill>
                  <a:schemeClr val="dk1"/>
                </a:solidFill>
                <a:latin typeface="Georgia"/>
                <a:ea typeface="Georgia"/>
                <a:cs typeface="Georgia"/>
                <a:sym typeface="Georgia"/>
              </a:rPr>
              <a:t>Western farms </a:t>
            </a:r>
            <a:br>
              <a:rPr lang="en-US" sz="2400" b="0" i="0" u="none" strike="noStrike" cap="none" dirty="0">
                <a:solidFill>
                  <a:schemeClr val="dk1"/>
                </a:solidFill>
                <a:latin typeface="Georgia"/>
                <a:ea typeface="Georgia"/>
                <a:cs typeface="Georgia"/>
                <a:sym typeface="Georgia"/>
              </a:rPr>
            </a:br>
            <a:r>
              <a:rPr lang="en-US" sz="2400" b="0" i="0" u="none" strike="noStrike" cap="none" dirty="0">
                <a:solidFill>
                  <a:schemeClr val="dk1"/>
                </a:solidFill>
                <a:latin typeface="Georgia"/>
                <a:ea typeface="Georgia"/>
                <a:cs typeface="Georgia"/>
                <a:sym typeface="Georgia"/>
              </a:rPr>
              <a:t>grew grains </a:t>
            </a:r>
          </a:p>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dirty="0" smtClean="0">
                <a:solidFill>
                  <a:schemeClr val="dk1"/>
                </a:solidFill>
                <a:latin typeface="Georgia"/>
                <a:ea typeface="Georgia"/>
                <a:cs typeface="Georgia"/>
                <a:sym typeface="Georgia"/>
              </a:rPr>
              <a:t>&amp; </a:t>
            </a:r>
            <a:r>
              <a:rPr lang="en-US" sz="2400" b="0" i="0" u="none" strike="noStrike" cap="none" dirty="0">
                <a:solidFill>
                  <a:schemeClr val="dk1"/>
                </a:solidFill>
                <a:latin typeface="Georgia"/>
                <a:ea typeface="Georgia"/>
                <a:cs typeface="Georgia"/>
                <a:sym typeface="Georgia"/>
              </a:rPr>
              <a:t>raised livestock that fed the nation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5410200" y="914400"/>
            <a:ext cx="3657600" cy="1371600"/>
          </a:xfrm>
          <a:prstGeom prst="rect">
            <a:avLst/>
          </a:prstGeom>
          <a:noFill/>
          <a:ln>
            <a:noFill/>
          </a:ln>
        </p:spPr>
        <p:txBody>
          <a:bodyPr wrap="square" lIns="91425" tIns="45700" rIns="91425" bIns="45700" anchor="ctr" anchorCtr="0">
            <a:noAutofit/>
          </a:bodyPr>
          <a:lstStyle/>
          <a:p>
            <a:pPr marL="0" marR="0" lvl="0" indent="0" algn="ctr" rtl="0">
              <a:lnSpc>
                <a:spcPct val="80000"/>
              </a:lnSpc>
              <a:spcBef>
                <a:spcPts val="0"/>
              </a:spcBef>
              <a:spcAft>
                <a:spcPts val="0"/>
              </a:spcAft>
              <a:buClr>
                <a:srgbClr val="0000CC"/>
              </a:buClr>
              <a:buSzPct val="25000"/>
              <a:buFont typeface="Calibri"/>
              <a:buNone/>
            </a:pPr>
            <a:r>
              <a:rPr lang="en-US" sz="3600" b="0" i="0" u="none" strike="noStrike" cap="none">
                <a:solidFill>
                  <a:srgbClr val="0000CC"/>
                </a:solidFill>
                <a:latin typeface="Georgia"/>
                <a:ea typeface="Georgia"/>
                <a:cs typeface="Georgia"/>
                <a:sym typeface="Georgia"/>
              </a:rPr>
              <a:t>Kentucky Congressman Henry Clay</a:t>
            </a:r>
          </a:p>
        </p:txBody>
      </p:sp>
      <p:sp>
        <p:nvSpPr>
          <p:cNvPr id="150" name="Shape 150"/>
          <p:cNvSpPr txBox="1">
            <a:spLocks noGrp="1"/>
          </p:cNvSpPr>
          <p:nvPr>
            <p:ph type="body" idx="1"/>
          </p:nvPr>
        </p:nvSpPr>
        <p:spPr>
          <a:xfrm>
            <a:off x="5334000" y="2362200"/>
            <a:ext cx="3733800" cy="1676400"/>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accent1"/>
              </a:buClr>
              <a:buSzPct val="25000"/>
              <a:buFont typeface="Arial"/>
              <a:buNone/>
            </a:pPr>
            <a:r>
              <a:rPr lang="en-US" sz="3200" b="0" i="0" u="none" strike="noStrike" cap="none">
                <a:solidFill>
                  <a:srgbClr val="C00000"/>
                </a:solidFill>
                <a:latin typeface="Georgia"/>
                <a:ea typeface="Georgia"/>
                <a:cs typeface="Georgia"/>
                <a:sym typeface="Georgia"/>
              </a:rPr>
              <a:t>What aspects of </a:t>
            </a:r>
            <a:br>
              <a:rPr lang="en-US" sz="3200" b="0" i="0" u="none" strike="noStrike" cap="none">
                <a:solidFill>
                  <a:srgbClr val="C00000"/>
                </a:solidFill>
                <a:latin typeface="Georgia"/>
                <a:ea typeface="Georgia"/>
                <a:cs typeface="Georgia"/>
                <a:sym typeface="Georgia"/>
              </a:rPr>
            </a:br>
            <a:r>
              <a:rPr lang="en-US" sz="3200" b="0" i="0" u="none" strike="noStrike" cap="none">
                <a:solidFill>
                  <a:srgbClr val="C00000"/>
                </a:solidFill>
                <a:latin typeface="Georgia"/>
                <a:ea typeface="Georgia"/>
                <a:cs typeface="Georgia"/>
                <a:sym typeface="Georgia"/>
              </a:rPr>
              <a:t>this portrait reveal parts of Henry Clay’s “American System”? </a:t>
            </a:r>
          </a:p>
        </p:txBody>
      </p:sp>
      <p:pic>
        <p:nvPicPr>
          <p:cNvPr id="151" name="Shape 151" descr="claycover"/>
          <p:cNvPicPr preferRelativeResize="0"/>
          <p:nvPr/>
        </p:nvPicPr>
        <p:blipFill rotWithShape="1">
          <a:blip r:embed="rId3">
            <a:alphaModFix/>
          </a:blip>
          <a:srcRect l="2685" t="15554" r="2690" b="2814"/>
          <a:stretch/>
        </p:blipFill>
        <p:spPr>
          <a:xfrm>
            <a:off x="152400" y="0"/>
            <a:ext cx="5092700" cy="68580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56"/>
        <p:cNvGrpSpPr/>
        <p:nvPr/>
      </p:nvGrpSpPr>
      <p:grpSpPr>
        <a:xfrm>
          <a:off x="0" y="0"/>
          <a:ext cx="0" cy="0"/>
          <a:chOff x="0" y="0"/>
          <a:chExt cx="0" cy="0"/>
        </a:xfrm>
      </p:grpSpPr>
      <p:sp>
        <p:nvSpPr>
          <p:cNvPr id="158" name="Shape 158"/>
          <p:cNvSpPr txBox="1"/>
          <p:nvPr/>
        </p:nvSpPr>
        <p:spPr>
          <a:xfrm>
            <a:off x="0" y="158610"/>
            <a:ext cx="9144000" cy="2000400"/>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rgbClr val="660066"/>
              </a:buClr>
              <a:buSzPct val="25000"/>
              <a:buFont typeface="Calibri"/>
              <a:buNone/>
            </a:pPr>
            <a:r>
              <a:rPr lang="en-US" sz="3200" b="1" i="0" u="sng" strike="noStrike" cap="none" dirty="0" smtClean="0">
                <a:solidFill>
                  <a:srgbClr val="660066"/>
                </a:solidFill>
                <a:latin typeface="Georgia"/>
                <a:ea typeface="Georgia"/>
                <a:cs typeface="Georgia"/>
                <a:sym typeface="Georgia"/>
              </a:rPr>
              <a:t>#3: Expansionist Policy</a:t>
            </a:r>
            <a:r>
              <a:rPr lang="en-US" sz="3200" b="1" i="0" u="none" strike="noStrike" cap="none" dirty="0" smtClean="0">
                <a:solidFill>
                  <a:srgbClr val="660066"/>
                </a:solidFill>
                <a:latin typeface="Georgia"/>
                <a:ea typeface="Georgia"/>
                <a:cs typeface="Georgia"/>
                <a:sym typeface="Georgia"/>
              </a:rPr>
              <a:t> </a:t>
            </a:r>
            <a:r>
              <a:rPr lang="en-US" sz="3200" b="0" i="0" u="none" strike="noStrike" cap="none" dirty="0" smtClean="0">
                <a:solidFill>
                  <a:srgbClr val="660066"/>
                </a:solidFill>
                <a:latin typeface="Georgia"/>
                <a:ea typeface="Georgia"/>
                <a:cs typeface="Georgia"/>
                <a:sym typeface="Georgia"/>
              </a:rPr>
              <a:t>Increasing </a:t>
            </a:r>
            <a:r>
              <a:rPr lang="en-US" sz="3200" b="0" i="0" u="none" strike="noStrike" cap="none" dirty="0">
                <a:solidFill>
                  <a:srgbClr val="660066"/>
                </a:solidFill>
                <a:latin typeface="Georgia"/>
                <a:ea typeface="Georgia"/>
                <a:cs typeface="Georgia"/>
                <a:sym typeface="Georgia"/>
              </a:rPr>
              <a:t>America’s borders </a:t>
            </a:r>
            <a:r>
              <a:rPr lang="en-US" sz="3200" dirty="0" smtClean="0">
                <a:solidFill>
                  <a:srgbClr val="660066"/>
                </a:solidFill>
                <a:latin typeface="Georgia"/>
                <a:ea typeface="Georgia"/>
                <a:cs typeface="Georgia"/>
                <a:sym typeface="Georgia"/>
              </a:rPr>
              <a:t>&amp; </a:t>
            </a:r>
            <a:r>
              <a:rPr lang="en-US" sz="3200" b="0" i="0" u="none" strike="noStrike" cap="none" dirty="0" smtClean="0">
                <a:solidFill>
                  <a:srgbClr val="660066"/>
                </a:solidFill>
                <a:latin typeface="Georgia"/>
                <a:ea typeface="Georgia"/>
                <a:cs typeface="Georgia"/>
                <a:sym typeface="Georgia"/>
              </a:rPr>
              <a:t>America’s </a:t>
            </a:r>
            <a:r>
              <a:rPr lang="en-US" sz="3200" b="0" i="0" u="none" strike="noStrike" cap="none" dirty="0">
                <a:solidFill>
                  <a:srgbClr val="660066"/>
                </a:solidFill>
                <a:latin typeface="Georgia"/>
                <a:ea typeface="Georgia"/>
                <a:cs typeface="Georgia"/>
                <a:sym typeface="Georgia"/>
              </a:rPr>
              <a:t>role in world affairs </a:t>
            </a:r>
          </a:p>
        </p:txBody>
      </p:sp>
      <p:sp>
        <p:nvSpPr>
          <p:cNvPr id="159" name="Shape 159"/>
          <p:cNvSpPr txBox="1"/>
          <p:nvPr/>
        </p:nvSpPr>
        <p:spPr>
          <a:xfrm>
            <a:off x="73050" y="1324005"/>
            <a:ext cx="5486400" cy="1318200"/>
          </a:xfrm>
          <a:prstGeom prst="rect">
            <a:avLst/>
          </a:prstGeom>
          <a:solidFill>
            <a:srgbClr val="F4CCCC"/>
          </a:solidFill>
          <a:ln w="9525"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dirty="0">
                <a:solidFill>
                  <a:schemeClr val="dk1"/>
                </a:solidFill>
                <a:latin typeface="Georgia"/>
                <a:ea typeface="Georgia"/>
                <a:cs typeface="Georgia"/>
                <a:sym typeface="Georgia"/>
              </a:rPr>
              <a:t>After the War of 1812, Americans flooded  into the West; By 1840 over </a:t>
            </a:r>
            <a:r>
              <a:rPr lang="en-US" sz="2400" b="0" i="0" u="none" strike="noStrike" cap="none" baseline="30000" dirty="0">
                <a:solidFill>
                  <a:schemeClr val="dk1"/>
                </a:solidFill>
                <a:latin typeface="Georgia"/>
                <a:ea typeface="Georgia"/>
                <a:cs typeface="Georgia"/>
                <a:sym typeface="Georgia"/>
              </a:rPr>
              <a:t>1</a:t>
            </a:r>
            <a:r>
              <a:rPr lang="en-US" sz="2400" b="0" i="0" u="none" strike="noStrike" cap="none" dirty="0">
                <a:solidFill>
                  <a:schemeClr val="dk1"/>
                </a:solidFill>
                <a:latin typeface="Georgia"/>
                <a:ea typeface="Georgia"/>
                <a:cs typeface="Georgia"/>
                <a:sym typeface="Georgia"/>
              </a:rPr>
              <a:t>/</a:t>
            </a:r>
            <a:r>
              <a:rPr lang="en-US" sz="2400" b="0" i="0" u="none" strike="noStrike" cap="none" baseline="-25000" dirty="0">
                <a:solidFill>
                  <a:schemeClr val="dk1"/>
                </a:solidFill>
                <a:latin typeface="Georgia"/>
                <a:ea typeface="Georgia"/>
                <a:cs typeface="Georgia"/>
                <a:sym typeface="Georgia"/>
              </a:rPr>
              <a:t>3</a:t>
            </a:r>
            <a:r>
              <a:rPr lang="en-US" sz="2400" b="0" i="0" u="none" strike="noStrike" cap="none" dirty="0">
                <a:solidFill>
                  <a:schemeClr val="dk1"/>
                </a:solidFill>
                <a:latin typeface="Georgia"/>
                <a:ea typeface="Georgia"/>
                <a:cs typeface="Georgia"/>
                <a:sym typeface="Georgia"/>
              </a:rPr>
              <a:t> of the population lived in the West</a:t>
            </a:r>
          </a:p>
        </p:txBody>
      </p:sp>
      <p:pic>
        <p:nvPicPr>
          <p:cNvPr id="160" name="Shape 160" descr="United_States_1819-12-1820"/>
          <p:cNvPicPr preferRelativeResize="0"/>
          <p:nvPr/>
        </p:nvPicPr>
        <p:blipFill rotWithShape="1">
          <a:blip r:embed="rId3">
            <a:alphaModFix/>
          </a:blip>
          <a:srcRect/>
          <a:stretch/>
        </p:blipFill>
        <p:spPr>
          <a:xfrm>
            <a:off x="3505200" y="2987662"/>
            <a:ext cx="5638800" cy="3819525"/>
          </a:xfrm>
          <a:prstGeom prst="rect">
            <a:avLst/>
          </a:prstGeom>
          <a:noFill/>
          <a:ln>
            <a:noFill/>
          </a:ln>
        </p:spPr>
      </p:pic>
      <p:sp>
        <p:nvSpPr>
          <p:cNvPr id="161" name="Shape 161"/>
          <p:cNvSpPr txBox="1"/>
          <p:nvPr/>
        </p:nvSpPr>
        <p:spPr>
          <a:xfrm>
            <a:off x="152400" y="3145832"/>
            <a:ext cx="3352800" cy="1274700"/>
          </a:xfrm>
          <a:prstGeom prst="rect">
            <a:avLst/>
          </a:prstGeom>
          <a:solidFill>
            <a:srgbClr val="CCFFCC"/>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a:solidFill>
                  <a:schemeClr val="dk1"/>
                </a:solidFill>
                <a:latin typeface="Georgia"/>
                <a:ea typeface="Georgia"/>
                <a:cs typeface="Georgia"/>
                <a:sym typeface="Georgia"/>
              </a:rPr>
              <a:t>Congress quickly admitted 5 new states to the Union</a:t>
            </a:r>
          </a:p>
        </p:txBody>
      </p:sp>
      <p:sp>
        <p:nvSpPr>
          <p:cNvPr id="162" name="Shape 162"/>
          <p:cNvSpPr/>
          <p:nvPr/>
        </p:nvSpPr>
        <p:spPr>
          <a:xfrm>
            <a:off x="5632500" y="1853924"/>
            <a:ext cx="2743200" cy="466800"/>
          </a:xfrm>
          <a:prstGeom prst="wedgeRectCallout">
            <a:avLst>
              <a:gd name="adj1" fmla="val 29448"/>
              <a:gd name="adj2" fmla="val 53626"/>
            </a:avLst>
          </a:prstGeom>
          <a:solidFill>
            <a:srgbClr val="FFCC99"/>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1800" b="0" i="0" u="none" strike="noStrike" cap="none" dirty="0">
                <a:solidFill>
                  <a:schemeClr val="dk1"/>
                </a:solidFill>
                <a:latin typeface="Calibri"/>
                <a:ea typeface="Calibri"/>
                <a:cs typeface="Calibri"/>
                <a:sym typeface="Calibri"/>
              </a:rPr>
              <a:t>Indiana (1816)</a:t>
            </a:r>
          </a:p>
        </p:txBody>
      </p:sp>
      <p:sp>
        <p:nvSpPr>
          <p:cNvPr id="163" name="Shape 163"/>
          <p:cNvSpPr/>
          <p:nvPr/>
        </p:nvSpPr>
        <p:spPr>
          <a:xfrm>
            <a:off x="5632500" y="2318800"/>
            <a:ext cx="2743200" cy="468300"/>
          </a:xfrm>
          <a:prstGeom prst="wedgeRectCallout">
            <a:avLst>
              <a:gd name="adj1" fmla="val 25250"/>
              <a:gd name="adj2" fmla="val 48981"/>
            </a:avLst>
          </a:prstGeom>
          <a:solidFill>
            <a:srgbClr val="CC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1800" b="0" i="0" u="none" strike="noStrike" cap="none" dirty="0">
                <a:solidFill>
                  <a:schemeClr val="dk1"/>
                </a:solidFill>
                <a:latin typeface="Calibri"/>
                <a:ea typeface="Calibri"/>
                <a:cs typeface="Calibri"/>
                <a:sym typeface="Calibri"/>
              </a:rPr>
              <a:t>Mississippi (1817)</a:t>
            </a:r>
          </a:p>
        </p:txBody>
      </p:sp>
      <p:sp>
        <p:nvSpPr>
          <p:cNvPr id="164" name="Shape 164"/>
          <p:cNvSpPr/>
          <p:nvPr/>
        </p:nvSpPr>
        <p:spPr>
          <a:xfrm>
            <a:off x="5632500" y="2791061"/>
            <a:ext cx="2743200" cy="468300"/>
          </a:xfrm>
          <a:prstGeom prst="wedgeRectCallout">
            <a:avLst>
              <a:gd name="adj1" fmla="val 31677"/>
              <a:gd name="adj2" fmla="val 51324"/>
            </a:avLst>
          </a:prstGeom>
          <a:solidFill>
            <a:srgbClr val="EAD1DC"/>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Illinois (1818)</a:t>
            </a:r>
          </a:p>
        </p:txBody>
      </p:sp>
      <p:sp>
        <p:nvSpPr>
          <p:cNvPr id="165" name="Shape 165"/>
          <p:cNvSpPr/>
          <p:nvPr/>
        </p:nvSpPr>
        <p:spPr>
          <a:xfrm>
            <a:off x="5638050" y="3259361"/>
            <a:ext cx="2732100" cy="468300"/>
          </a:xfrm>
          <a:prstGeom prst="wedgeRectCallout">
            <a:avLst>
              <a:gd name="adj1" fmla="val 50827"/>
              <a:gd name="adj2" fmla="val 33891"/>
            </a:avLst>
          </a:prstGeom>
          <a:solidFill>
            <a:srgbClr val="CCCC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1800" b="0" i="0" u="none" strike="noStrike" cap="none" dirty="0">
                <a:solidFill>
                  <a:schemeClr val="dk1"/>
                </a:solidFill>
                <a:latin typeface="Calibri"/>
                <a:ea typeface="Calibri"/>
                <a:cs typeface="Calibri"/>
                <a:sym typeface="Calibri"/>
              </a:rPr>
              <a:t>Alabama (1819)</a:t>
            </a:r>
          </a:p>
        </p:txBody>
      </p:sp>
      <p:sp>
        <p:nvSpPr>
          <p:cNvPr id="166" name="Shape 166"/>
          <p:cNvSpPr/>
          <p:nvPr/>
        </p:nvSpPr>
        <p:spPr>
          <a:xfrm>
            <a:off x="5632500" y="1367283"/>
            <a:ext cx="2743200" cy="468300"/>
          </a:xfrm>
          <a:prstGeom prst="wedgeRectCallout">
            <a:avLst>
              <a:gd name="adj1" fmla="val 50555"/>
              <a:gd name="adj2" fmla="val 38191"/>
            </a:avLst>
          </a:prstGeom>
          <a:solidFill>
            <a:srgbClr val="FFFF99"/>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Louisiana (1812)</a:t>
            </a:r>
          </a:p>
        </p:txBody>
      </p:sp>
      <p:sp>
        <p:nvSpPr>
          <p:cNvPr id="167" name="Shape 167"/>
          <p:cNvSpPr txBox="1"/>
          <p:nvPr/>
        </p:nvSpPr>
        <p:spPr>
          <a:xfrm>
            <a:off x="73050" y="4654744"/>
            <a:ext cx="3359100" cy="1660500"/>
          </a:xfrm>
          <a:prstGeom prst="rect">
            <a:avLst/>
          </a:prstGeom>
          <a:solidFill>
            <a:srgbClr val="FFFFCC"/>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a:solidFill>
                  <a:schemeClr val="dk1"/>
                </a:solidFill>
                <a:latin typeface="Georgia"/>
                <a:ea typeface="Georgia"/>
                <a:cs typeface="Georgia"/>
                <a:sym typeface="Georgia"/>
              </a:rPr>
              <a:t>Economic </a:t>
            </a:r>
            <a:r>
              <a:rPr lang="en-US" sz="2400">
                <a:solidFill>
                  <a:schemeClr val="dk1"/>
                </a:solidFill>
                <a:latin typeface="Georgia"/>
                <a:ea typeface="Georgia"/>
                <a:cs typeface="Georgia"/>
                <a:sym typeface="Georgia"/>
              </a:rPr>
              <a:t>&amp; </a:t>
            </a:r>
            <a:r>
              <a:rPr lang="en-US" sz="2400" b="0" i="0" u="none" strike="noStrike" cap="none">
                <a:solidFill>
                  <a:schemeClr val="dk1"/>
                </a:solidFill>
                <a:latin typeface="Georgia"/>
                <a:ea typeface="Georgia"/>
                <a:cs typeface="Georgia"/>
                <a:sym typeface="Georgia"/>
              </a:rPr>
              <a:t>territorial growth created a need to settle America’s national borders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71"/>
        <p:cNvGrpSpPr/>
        <p:nvPr/>
      </p:nvGrpSpPr>
      <p:grpSpPr>
        <a:xfrm>
          <a:off x="0" y="0"/>
          <a:ext cx="0" cy="0"/>
          <a:chOff x="0" y="0"/>
          <a:chExt cx="0" cy="0"/>
        </a:xfrm>
      </p:grpSpPr>
      <p:pic>
        <p:nvPicPr>
          <p:cNvPr id="172" name="Shape 172" descr="23106"/>
          <p:cNvPicPr preferRelativeResize="0">
            <a:picLocks noGrp="1"/>
          </p:cNvPicPr>
          <p:nvPr>
            <p:ph type="body" idx="1"/>
          </p:nvPr>
        </p:nvPicPr>
        <p:blipFill rotWithShape="1">
          <a:blip r:embed="rId3">
            <a:alphaModFix/>
          </a:blip>
          <a:srcRect t="4708" b="11285"/>
          <a:stretch/>
        </p:blipFill>
        <p:spPr>
          <a:xfrm>
            <a:off x="114300" y="1477312"/>
            <a:ext cx="8991600" cy="5294400"/>
          </a:xfrm>
          <a:prstGeom prst="rect">
            <a:avLst/>
          </a:prstGeom>
          <a:noFill/>
          <a:ln>
            <a:noFill/>
          </a:ln>
        </p:spPr>
      </p:pic>
      <p:sp>
        <p:nvSpPr>
          <p:cNvPr id="173" name="Shape 173"/>
          <p:cNvSpPr txBox="1"/>
          <p:nvPr/>
        </p:nvSpPr>
        <p:spPr>
          <a:xfrm>
            <a:off x="609600" y="96837"/>
            <a:ext cx="8001000" cy="1274762"/>
          </a:xfrm>
          <a:prstGeom prst="rect">
            <a:avLst/>
          </a:prstGeom>
          <a:solidFill>
            <a:srgbClr val="CCFF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dirty="0">
                <a:solidFill>
                  <a:schemeClr val="dk1"/>
                </a:solidFill>
                <a:latin typeface="Georgia"/>
                <a:ea typeface="Georgia"/>
                <a:cs typeface="Georgia"/>
                <a:sym typeface="Georgia"/>
              </a:rPr>
              <a:t>President Monroe </a:t>
            </a:r>
            <a:r>
              <a:rPr lang="en-US" sz="2400" b="0" i="0" u="none" strike="noStrike" cap="none" dirty="0" smtClean="0">
                <a:solidFill>
                  <a:schemeClr val="dk1"/>
                </a:solidFill>
                <a:latin typeface="Georgia"/>
                <a:ea typeface="Georgia"/>
                <a:cs typeface="Georgia"/>
                <a:sym typeface="Georgia"/>
              </a:rPr>
              <a:t>&amp; </a:t>
            </a:r>
            <a:r>
              <a:rPr lang="en-US" sz="2400" b="0" i="0" u="none" strike="noStrike" cap="none" dirty="0">
                <a:solidFill>
                  <a:schemeClr val="dk1"/>
                </a:solidFill>
                <a:latin typeface="Georgia"/>
                <a:ea typeface="Georgia"/>
                <a:cs typeface="Georgia"/>
                <a:sym typeface="Georgia"/>
              </a:rPr>
              <a:t>his Secretary of State </a:t>
            </a:r>
            <a:br>
              <a:rPr lang="en-US" sz="2400" b="0" i="0" u="none" strike="noStrike" cap="none" dirty="0">
                <a:solidFill>
                  <a:schemeClr val="dk1"/>
                </a:solidFill>
                <a:latin typeface="Georgia"/>
                <a:ea typeface="Georgia"/>
                <a:cs typeface="Georgia"/>
                <a:sym typeface="Georgia"/>
              </a:rPr>
            </a:br>
            <a:r>
              <a:rPr lang="en-US" sz="2400" b="0" i="0" u="none" strike="noStrike" cap="none" dirty="0">
                <a:solidFill>
                  <a:schemeClr val="dk1"/>
                </a:solidFill>
                <a:latin typeface="Georgia"/>
                <a:ea typeface="Georgia"/>
                <a:cs typeface="Georgia"/>
                <a:sym typeface="Georgia"/>
              </a:rPr>
              <a:t>John Quincy Adams used </a:t>
            </a:r>
            <a:r>
              <a:rPr lang="en-US" sz="2400" dirty="0" smtClean="0">
                <a:solidFill>
                  <a:schemeClr val="dk1"/>
                </a:solidFill>
                <a:latin typeface="Georgia"/>
                <a:ea typeface="Georgia"/>
                <a:cs typeface="Georgia"/>
                <a:sym typeface="Georgia"/>
              </a:rPr>
              <a:t>expansionist</a:t>
            </a:r>
            <a:r>
              <a:rPr lang="en-US" sz="2400" b="0" i="0" u="none" strike="noStrike" cap="none" dirty="0" smtClean="0">
                <a:solidFill>
                  <a:schemeClr val="dk1"/>
                </a:solidFill>
                <a:latin typeface="Georgia"/>
                <a:ea typeface="Georgia"/>
                <a:cs typeface="Georgia"/>
                <a:sym typeface="Georgia"/>
              </a:rPr>
              <a:t> </a:t>
            </a:r>
            <a:r>
              <a:rPr lang="en-US" sz="2400" b="0" i="0" u="none" strike="noStrike" cap="none" dirty="0">
                <a:solidFill>
                  <a:schemeClr val="dk1"/>
                </a:solidFill>
                <a:latin typeface="Georgia"/>
                <a:ea typeface="Georgia"/>
                <a:cs typeface="Georgia"/>
                <a:sym typeface="Georgia"/>
              </a:rPr>
              <a:t>policy </a:t>
            </a:r>
            <a:br>
              <a:rPr lang="en-US" sz="2400" b="0" i="0" u="none" strike="noStrike" cap="none" dirty="0">
                <a:solidFill>
                  <a:schemeClr val="dk1"/>
                </a:solidFill>
                <a:latin typeface="Georgia"/>
                <a:ea typeface="Georgia"/>
                <a:cs typeface="Georgia"/>
                <a:sym typeface="Georgia"/>
              </a:rPr>
            </a:br>
            <a:r>
              <a:rPr lang="en-US" sz="2400" b="0" i="0" u="none" strike="noStrike" cap="none" dirty="0">
                <a:solidFill>
                  <a:schemeClr val="dk1"/>
                </a:solidFill>
                <a:latin typeface="Georgia"/>
                <a:ea typeface="Georgia"/>
                <a:cs typeface="Georgia"/>
                <a:sym typeface="Georgia"/>
              </a:rPr>
              <a:t>to promote nationalism &amp; territorial expansion </a:t>
            </a:r>
          </a:p>
        </p:txBody>
      </p:sp>
      <p:sp>
        <p:nvSpPr>
          <p:cNvPr id="174" name="Shape 174"/>
          <p:cNvSpPr/>
          <p:nvPr/>
        </p:nvSpPr>
        <p:spPr>
          <a:xfrm>
            <a:off x="208875" y="5399175"/>
            <a:ext cx="4152900" cy="1219200"/>
          </a:xfrm>
          <a:prstGeom prst="wedgeRectCallout">
            <a:avLst>
              <a:gd name="adj1" fmla="val 50370"/>
              <a:gd name="adj2" fmla="val 17768"/>
            </a:avLst>
          </a:prstGeom>
          <a:solidFill>
            <a:srgbClr val="FCE5CD"/>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a:solidFill>
                  <a:schemeClr val="dk1"/>
                </a:solidFill>
                <a:latin typeface="Georgia"/>
                <a:ea typeface="Georgia"/>
                <a:cs typeface="Georgia"/>
                <a:sym typeface="Georgia"/>
              </a:rPr>
              <a:t>In 1819 the USA gained </a:t>
            </a:r>
            <a:br>
              <a:rPr lang="en-US" sz="2400" b="0" i="0" u="none" strike="noStrike" cap="none">
                <a:solidFill>
                  <a:schemeClr val="dk1"/>
                </a:solidFill>
                <a:latin typeface="Georgia"/>
                <a:ea typeface="Georgia"/>
                <a:cs typeface="Georgia"/>
                <a:sym typeface="Georgia"/>
              </a:rPr>
            </a:br>
            <a:r>
              <a:rPr lang="en-US" sz="2400" b="0" i="0" u="none" strike="noStrike" cap="none">
                <a:solidFill>
                  <a:schemeClr val="dk1"/>
                </a:solidFill>
                <a:latin typeface="Georgia"/>
                <a:ea typeface="Georgia"/>
                <a:cs typeface="Georgia"/>
                <a:sym typeface="Georgia"/>
              </a:rPr>
              <a:t>Florida from Spain with </a:t>
            </a:r>
            <a:br>
              <a:rPr lang="en-US" sz="2400" b="0" i="0" u="none" strike="noStrike" cap="none">
                <a:solidFill>
                  <a:schemeClr val="dk1"/>
                </a:solidFill>
                <a:latin typeface="Georgia"/>
                <a:ea typeface="Georgia"/>
                <a:cs typeface="Georgia"/>
                <a:sym typeface="Georgia"/>
              </a:rPr>
            </a:br>
            <a:r>
              <a:rPr lang="en-US" sz="2400" b="0" i="0" u="none" strike="noStrike" cap="none">
                <a:solidFill>
                  <a:schemeClr val="dk1"/>
                </a:solidFill>
                <a:latin typeface="Georgia"/>
                <a:ea typeface="Georgia"/>
                <a:cs typeface="Georgia"/>
                <a:sym typeface="Georgia"/>
              </a:rPr>
              <a:t>the Adams-Onis Treaty</a:t>
            </a:r>
          </a:p>
        </p:txBody>
      </p:sp>
      <p:sp>
        <p:nvSpPr>
          <p:cNvPr id="175" name="Shape 175"/>
          <p:cNvSpPr/>
          <p:nvPr/>
        </p:nvSpPr>
        <p:spPr>
          <a:xfrm>
            <a:off x="152400" y="3657600"/>
            <a:ext cx="4056000" cy="1570500"/>
          </a:xfrm>
          <a:prstGeom prst="wedgeRectCallout">
            <a:avLst>
              <a:gd name="adj1" fmla="val 49878"/>
              <a:gd name="adj2" fmla="val 19403"/>
            </a:avLst>
          </a:prstGeom>
          <a:solidFill>
            <a:srgbClr val="CCCCFF"/>
          </a:solidFill>
          <a:ln w="12700" cap="flat" cmpd="sng">
            <a:solidFill>
              <a:schemeClr val="dk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ct val="25000"/>
              <a:buFont typeface="Calibri"/>
              <a:buNone/>
            </a:pPr>
            <a:r>
              <a:rPr lang="en-US" sz="2400" b="0" i="0" u="none" strike="noStrike" cap="none">
                <a:solidFill>
                  <a:schemeClr val="dk1"/>
                </a:solidFill>
                <a:latin typeface="Georgia"/>
                <a:ea typeface="Georgia"/>
                <a:cs typeface="Georgia"/>
                <a:sym typeface="Georgia"/>
              </a:rPr>
              <a:t>In 1818, the USA </a:t>
            </a:r>
            <a:br>
              <a:rPr lang="en-US" sz="2400" b="0" i="0" u="none" strike="noStrike" cap="none">
                <a:solidFill>
                  <a:schemeClr val="dk1"/>
                </a:solidFill>
                <a:latin typeface="Georgia"/>
                <a:ea typeface="Georgia"/>
                <a:cs typeface="Georgia"/>
                <a:sym typeface="Georgia"/>
              </a:rPr>
            </a:br>
            <a:r>
              <a:rPr lang="en-US" sz="2400" b="0" i="0" u="none" strike="noStrike" cap="none">
                <a:solidFill>
                  <a:schemeClr val="dk1"/>
                </a:solidFill>
                <a:latin typeface="Georgia"/>
                <a:ea typeface="Georgia"/>
                <a:cs typeface="Georgia"/>
                <a:sym typeface="Georgia"/>
              </a:rPr>
              <a:t>and Britain agreed to establish the Canadian border at the 49°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rooks">
  <a:themeElements>
    <a:clrScheme name="Brooks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TotalTime>
  <Words>642</Words>
  <Application>Microsoft Office PowerPoint</Application>
  <PresentationFormat>On-screen Show (4:3)</PresentationFormat>
  <Paragraphs>81</Paragraphs>
  <Slides>13</Slides>
  <Notes>13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Georgia</vt:lpstr>
      <vt:lpstr>Times New Roman</vt:lpstr>
      <vt:lpstr>Brooks</vt:lpstr>
      <vt:lpstr>PowerPoint Presentation</vt:lpstr>
      <vt:lpstr>PowerPoint Presentation</vt:lpstr>
      <vt:lpstr>PowerPoint Presentation</vt:lpstr>
      <vt:lpstr>PowerPoint Presentation</vt:lpstr>
      <vt:lpstr>PowerPoint Presentation</vt:lpstr>
      <vt:lpstr>PowerPoint Presentation</vt:lpstr>
      <vt:lpstr>Kentucky Congressman Henry Clay</vt:lpstr>
      <vt:lpstr>PowerPoint Presentation</vt:lpstr>
      <vt:lpstr>PowerPoint Presentation</vt:lpstr>
      <vt:lpstr>PowerPoint Presentation</vt:lpstr>
      <vt:lpstr>PowerPoint Presentation</vt:lpstr>
      <vt:lpstr>In 1820, Henry Clay negotiated the  Missouri Compromise (Compromise of 1820)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Kathryn    IHS - Staff</dc:creator>
  <cp:lastModifiedBy>Kelly, Kathryn    IHS - Staff</cp:lastModifiedBy>
  <cp:revision>16</cp:revision>
  <cp:lastPrinted>2019-11-14T16:22:48Z</cp:lastPrinted>
  <dcterms:modified xsi:type="dcterms:W3CDTF">2019-11-14T17:04:27Z</dcterms:modified>
</cp:coreProperties>
</file>