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2605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38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5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518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820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06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572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799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341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175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222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20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665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37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97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56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14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56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00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96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4038599" cy="56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5105400" y="1219200"/>
            <a:ext cx="4038599" cy="56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381000" y="762000"/>
            <a:ext cx="8564563" cy="1722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1166812" y="3886200"/>
            <a:ext cx="7291387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742950" marR="0" lvl="1" indent="-31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4pPr>
            <a:lvl5pPr marL="2057400" marR="0" lvl="4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5pPr>
            <a:lvl6pPr marL="2514600" marR="0" lvl="5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-10713"/>
            <a:ext cx="1063624" cy="6863950"/>
            <a:chOff x="0" y="-10713"/>
            <a:chExt cx="1063624" cy="6863950"/>
          </a:xfrm>
        </p:grpSpPr>
        <p:grpSp>
          <p:nvGrpSpPr>
            <p:cNvPr id="11" name="Shape 11"/>
            <p:cNvGrpSpPr/>
            <p:nvPr/>
          </p:nvGrpSpPr>
          <p:grpSpPr>
            <a:xfrm rot="-5400000" flipH="1">
              <a:off x="-2894605" y="2901354"/>
              <a:ext cx="6863949" cy="1039812"/>
              <a:chOff x="-11112" y="2455862"/>
              <a:chExt cx="9155111" cy="1039812"/>
            </a:xfrm>
          </p:grpSpPr>
          <p:sp>
            <p:nvSpPr>
              <p:cNvPr id="12" name="Shape 12"/>
              <p:cNvSpPr/>
              <p:nvPr/>
            </p:nvSpPr>
            <p:spPr>
              <a:xfrm rot="-5400000">
                <a:off x="4054475" y="-1571625"/>
                <a:ext cx="990600" cy="9121775"/>
              </a:xfrm>
              <a:custGeom>
                <a:avLst/>
                <a:gdLst/>
                <a:ahLst/>
                <a:cxnLst/>
                <a:rect l="0" t="0" r="0" b="0"/>
                <a:pathLst>
                  <a:path w="1000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2099467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 rot="-5400000">
                <a:off x="1532731" y="2661442"/>
                <a:ext cx="990600" cy="671512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 rot="-5400000">
                <a:off x="-116681" y="2794792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rot="-5400000">
                <a:off x="1053306" y="2751931"/>
                <a:ext cx="990600" cy="465137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-5400000">
                <a:off x="685800" y="2697162"/>
                <a:ext cx="990600" cy="577850"/>
              </a:xfrm>
              <a:custGeom>
                <a:avLst/>
                <a:gdLst/>
                <a:ahLst/>
                <a:cxnLst/>
                <a:rect l="0" t="0" r="0" b="0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 rot="-5400000">
                <a:off x="230187" y="2743200"/>
                <a:ext cx="1003300" cy="501649"/>
              </a:xfrm>
              <a:custGeom>
                <a:avLst/>
                <a:gdLst/>
                <a:ahLst/>
                <a:cxnLst/>
                <a:rect l="0" t="0" r="0" b="0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 rot="-5400000">
                <a:off x="5062537" y="2630487"/>
                <a:ext cx="990600" cy="666749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555330" y="2642392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 rot="-5400000">
                <a:off x="2903536" y="2773362"/>
                <a:ext cx="990600" cy="406399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 rot="-5400000">
                <a:off x="4033837" y="2744787"/>
                <a:ext cx="990600" cy="463550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 rot="-5400000">
                <a:off x="3698875" y="2690812"/>
                <a:ext cx="990600" cy="571500"/>
              </a:xfrm>
              <a:custGeom>
                <a:avLst/>
                <a:gdLst/>
                <a:ahLst/>
                <a:cxnLst/>
                <a:rect l="0" t="0" r="0" b="0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 rot="-5400000">
                <a:off x="3227387" y="2732087"/>
                <a:ext cx="1003300" cy="501649"/>
              </a:xfrm>
              <a:custGeom>
                <a:avLst/>
                <a:gdLst/>
                <a:ahLst/>
                <a:cxnLst/>
                <a:rect l="0" t="0" r="0" b="0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 rot="-5400000">
                <a:off x="6442074" y="2625725"/>
                <a:ext cx="990600" cy="666749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 rot="-5400000">
                <a:off x="5880893" y="2636042"/>
                <a:ext cx="990600" cy="671512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 rot="-5400000">
                <a:off x="7225505" y="2761456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682036" y="2466975"/>
                <a:ext cx="461962" cy="992187"/>
              </a:xfrm>
              <a:custGeom>
                <a:avLst/>
                <a:gdLst/>
                <a:ahLst/>
                <a:cxnLst/>
                <a:rect l="0" t="0" r="0" b="0"/>
                <a:pathLst>
                  <a:path w="291" h="625" extrusionOk="0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 rot="-5400000">
                <a:off x="8045450" y="2665412"/>
                <a:ext cx="990600" cy="571500"/>
              </a:xfrm>
              <a:custGeom>
                <a:avLst/>
                <a:gdLst/>
                <a:ahLst/>
                <a:cxnLst/>
                <a:rect l="0" t="0" r="0" b="0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 rot="-5400000">
                <a:off x="7580311" y="2706687"/>
                <a:ext cx="1003300" cy="501649"/>
              </a:xfrm>
              <a:custGeom>
                <a:avLst/>
                <a:gdLst/>
                <a:ahLst/>
                <a:cxnLst/>
                <a:rect l="0" t="0" r="0" b="0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Shape 31"/>
            <p:cNvSpPr/>
            <p:nvPr/>
          </p:nvSpPr>
          <p:spPr>
            <a:xfrm rot="-5400000" flipH="1">
              <a:off x="-3101975" y="3097212"/>
              <a:ext cx="6858000" cy="654050"/>
            </a:xfrm>
            <a:custGeom>
              <a:avLst/>
              <a:gdLst/>
              <a:ahLst/>
              <a:cxnLst/>
              <a:rect l="0" t="0" r="0" b="0"/>
              <a:pathLst>
                <a:path w="5762" h="385" extrusionOk="0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-5400000" flipH="1">
              <a:off x="-2514600" y="3273425"/>
              <a:ext cx="6856412" cy="300036"/>
            </a:xfrm>
            <a:custGeom>
              <a:avLst/>
              <a:gdLst/>
              <a:ahLst/>
              <a:cxnLst/>
              <a:rect l="0" t="0" r="0" b="0"/>
              <a:pathLst>
                <a:path w="5761" h="189" extrusionOk="0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76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1pPr>
            <a:lvl2pPr marL="742950" marR="0" lvl="1" indent="-31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4pPr>
            <a:lvl5pPr marL="2057400" marR="0" lvl="4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5pPr>
            <a:lvl6pPr marL="2514600" marR="0" lvl="5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>
            <a:off x="-3175" y="2438400"/>
            <a:ext cx="9148762" cy="1065212"/>
            <a:chOff x="-3175" y="2438400"/>
            <a:chExt cx="9148762" cy="1065212"/>
          </a:xfrm>
        </p:grpSpPr>
        <p:grpSp>
          <p:nvGrpSpPr>
            <p:cNvPr id="53" name="Shape 53"/>
            <p:cNvGrpSpPr/>
            <p:nvPr/>
          </p:nvGrpSpPr>
          <p:grpSpPr>
            <a:xfrm flipH="1">
              <a:off x="-3173" y="2479675"/>
              <a:ext cx="9148761" cy="1023937"/>
              <a:chOff x="-4762" y="2479675"/>
              <a:chExt cx="9148761" cy="1023937"/>
            </a:xfrm>
          </p:grpSpPr>
          <p:sp>
            <p:nvSpPr>
              <p:cNvPr id="54" name="Shape 54"/>
              <p:cNvSpPr/>
              <p:nvPr/>
            </p:nvSpPr>
            <p:spPr>
              <a:xfrm rot="-5400000">
                <a:off x="4060031" y="-1575593"/>
                <a:ext cx="990600" cy="9120187"/>
              </a:xfrm>
              <a:custGeom>
                <a:avLst/>
                <a:gdLst/>
                <a:ahLst/>
                <a:cxnLst/>
                <a:rect l="0" t="0" r="0" b="0"/>
                <a:pathLst>
                  <a:path w="1000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 rot="-5400000">
                <a:off x="2097880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 rot="-5400000">
                <a:off x="1558925" y="2649537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 rot="-5400000">
                <a:off x="-92868" y="2793206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 rot="-5400000">
                <a:off x="1054100" y="2751137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 rot="-5400000">
                <a:off x="701675" y="2697162"/>
                <a:ext cx="990600" cy="574675"/>
              </a:xfrm>
              <a:custGeom>
                <a:avLst/>
                <a:gdLst/>
                <a:ahLst/>
                <a:cxnLst/>
                <a:rect l="0" t="0" r="0" b="0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 rot="-5400000">
                <a:off x="243681" y="2751931"/>
                <a:ext cx="1003300" cy="500062"/>
              </a:xfrm>
              <a:custGeom>
                <a:avLst/>
                <a:gdLst/>
                <a:ahLst/>
                <a:cxnLst/>
                <a:rect l="0" t="0" r="0" b="0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Shape 61"/>
              <p:cNvSpPr/>
              <p:nvPr/>
            </p:nvSpPr>
            <p:spPr>
              <a:xfrm rot="-5400000">
                <a:off x="5087143" y="264398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Shape 62"/>
              <p:cNvSpPr/>
              <p:nvPr/>
            </p:nvSpPr>
            <p:spPr>
              <a:xfrm rot="-5400000">
                <a:off x="4556125" y="2641599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Shape 63"/>
              <p:cNvSpPr/>
              <p:nvPr/>
            </p:nvSpPr>
            <p:spPr>
              <a:xfrm rot="-5400000">
                <a:off x="2901155" y="2785267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Shape 64"/>
              <p:cNvSpPr/>
              <p:nvPr/>
            </p:nvSpPr>
            <p:spPr>
              <a:xfrm rot="-5400000">
                <a:off x="4049712" y="2743199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 rot="-5400000">
                <a:off x="3694905" y="2691606"/>
                <a:ext cx="990600" cy="573086"/>
              </a:xfrm>
              <a:custGeom>
                <a:avLst/>
                <a:gdLst/>
                <a:ahLst/>
                <a:cxnLst/>
                <a:rect l="0" t="0" r="0" b="0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 rot="-5400000">
                <a:off x="3243262" y="2732087"/>
                <a:ext cx="1003300" cy="501649"/>
              </a:xfrm>
              <a:custGeom>
                <a:avLst/>
                <a:gdLst/>
                <a:ahLst/>
                <a:cxnLst/>
                <a:rect l="0" t="0" r="0" b="0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 rot="-5400000">
                <a:off x="6461917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 rot="-5400000">
                <a:off x="5930900" y="2649537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17" extrusionOk="0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 rot="-5400000">
                <a:off x="7265192" y="2782092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624" h="370" extrusionOk="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8682036" y="2479675"/>
                <a:ext cx="461962" cy="992187"/>
              </a:xfrm>
              <a:custGeom>
                <a:avLst/>
                <a:gdLst/>
                <a:ahLst/>
                <a:cxnLst/>
                <a:rect l="0" t="0" r="0" b="0"/>
                <a:pathLst>
                  <a:path w="291" h="625" extrusionOk="0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Shape 71"/>
              <p:cNvSpPr/>
              <p:nvPr/>
            </p:nvSpPr>
            <p:spPr>
              <a:xfrm rot="-5400000">
                <a:off x="8058942" y="2691606"/>
                <a:ext cx="990600" cy="573086"/>
              </a:xfrm>
              <a:custGeom>
                <a:avLst/>
                <a:gdLst/>
                <a:ahLst/>
                <a:cxnLst/>
                <a:rect l="0" t="0" r="0" b="0"/>
                <a:pathLst>
                  <a:path w="624" h="272" extrusionOk="0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Shape 72"/>
              <p:cNvSpPr/>
              <p:nvPr/>
            </p:nvSpPr>
            <p:spPr>
              <a:xfrm rot="-5400000">
                <a:off x="7615236" y="2732087"/>
                <a:ext cx="1003300" cy="501649"/>
              </a:xfrm>
              <a:custGeom>
                <a:avLst/>
                <a:gdLst/>
                <a:ahLst/>
                <a:cxnLst/>
                <a:rect l="0" t="0" r="0" b="0"/>
                <a:pathLst>
                  <a:path w="632" h="362" extrusionOk="0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" name="Shape 73"/>
            <p:cNvSpPr/>
            <p:nvPr/>
          </p:nvSpPr>
          <p:spPr>
            <a:xfrm flipH="1">
              <a:off x="-3175" y="2438400"/>
              <a:ext cx="9147175" cy="654050"/>
            </a:xfrm>
            <a:custGeom>
              <a:avLst/>
              <a:gdLst/>
              <a:ahLst/>
              <a:cxnLst/>
              <a:rect l="0" t="0" r="0" b="0"/>
              <a:pathLst>
                <a:path w="5762" h="385" extrusionOk="0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-3175" y="3201986"/>
              <a:ext cx="9145586" cy="300036"/>
            </a:xfrm>
            <a:custGeom>
              <a:avLst/>
              <a:gdLst/>
              <a:ahLst/>
              <a:cxnLst/>
              <a:rect l="0" t="0" r="0" b="0"/>
              <a:pathLst>
                <a:path w="5761" h="189" extrusionOk="0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1pPr>
            <a:lvl2pPr marL="742950" marR="0" lvl="1" indent="-31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4pPr>
            <a:lvl5pPr marL="2057400" marR="0" lvl="4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5pPr>
            <a:lvl6pPr marL="2514600" marR="0" lvl="5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25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fB6zprH3-Lk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38200" y="304800"/>
            <a:ext cx="8305799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 lang="en-US" sz="3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38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EISENHOWER (1953-1961)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38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38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COLD WAR</a:t>
            </a:r>
            <a:endParaRPr lang="en-US" sz="3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</a:pPr>
            <a:endParaRPr lang="en-US" sz="3800" b="0" i="0" u="sng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</a:pPr>
            <a:endParaRPr lang="en-US" sz="3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800" b="0" i="0" u="sng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800" b="0" i="0" u="sng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6066"/>
            <a:ext cx="7627283" cy="429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76200" y="76200"/>
            <a:ext cx="8991600" cy="1143000"/>
          </a:xfrm>
          <a:prstGeom prst="wedgeRectCallout">
            <a:avLst>
              <a:gd name="adj1" fmla="val 11226"/>
              <a:gd name="adj2" fmla="val 1639"/>
            </a:avLst>
          </a:prstGeom>
          <a:solidFill>
            <a:schemeClr val="accent5">
              <a:lumMod val="75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1950s, President Eisenhower escalated the       Cold War by using </a:t>
            </a:r>
            <a:r>
              <a:rPr lang="en-US" sz="3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brinkmanship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threatening to use nuclear weapons &amp; willingness to go to the brink of war </a:t>
            </a:r>
          </a:p>
        </p:txBody>
      </p:sp>
      <p:sp>
        <p:nvSpPr>
          <p:cNvPr id="182" name="Shape 182"/>
          <p:cNvSpPr/>
          <p:nvPr/>
        </p:nvSpPr>
        <p:spPr>
          <a:xfrm>
            <a:off x="6096000" y="1277938"/>
            <a:ext cx="2895600" cy="3200399"/>
          </a:xfrm>
          <a:prstGeom prst="wedgeRectCallout">
            <a:avLst>
              <a:gd name="adj1" fmla="val 11226"/>
              <a:gd name="adj2" fmla="val 1639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USSR attacked a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NATO member,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U.S. would use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massive retaliation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attack every major Soviet city &amp; military target </a:t>
            </a:r>
          </a:p>
        </p:txBody>
      </p:sp>
      <p:sp>
        <p:nvSpPr>
          <p:cNvPr id="183" name="Shape 183"/>
          <p:cNvSpPr/>
          <p:nvPr/>
        </p:nvSpPr>
        <p:spPr>
          <a:xfrm>
            <a:off x="6172200" y="4648200"/>
            <a:ext cx="2895600" cy="2133599"/>
          </a:xfrm>
          <a:prstGeom prst="wedgeRectCallout">
            <a:avLst>
              <a:gd name="adj1" fmla="val 11226"/>
              <a:gd name="adj2" fmla="val 1639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result,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USA &amp; USSR began stockpiling nuclear weapons &amp; building up their militaries 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4655" y="1371601"/>
            <a:ext cx="60960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76200"/>
            <a:ext cx="9144000" cy="1219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USA &amp; USSR in possession of large nuclear stockpiles, each side could destroy each other: </a:t>
            </a:r>
            <a:b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was known as </a:t>
            </a:r>
            <a:r>
              <a:rPr lang="en-US" sz="3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Mutually Assured Destruction 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(MAD) 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89062"/>
            <a:ext cx="6172199" cy="546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84300"/>
            <a:ext cx="1676399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http://picdit.files.wordpress.com/2008/07/nuclear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355" y="3940627"/>
            <a:ext cx="2935287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152355" y="1570832"/>
            <a:ext cx="2895600" cy="2043225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Throughout the Cold War, the USA &amp; USSR looked for ways to gain first strike capability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304800" y="76200"/>
            <a:ext cx="8534399" cy="838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combat American fears of a nuclear attack, the U.S. government responded in a number of </a:t>
            </a:r>
            <a:r>
              <a:rPr lang="en-US" sz="3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ways:</a:t>
            </a:r>
            <a:endParaRPr lang="en-US" sz="3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6200" y="1143000"/>
            <a:ext cx="3158778" cy="2053558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bg1">
              <a:lumMod val="75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and local governments prepared citizens for a Soviet nuclear attack on the United States</a:t>
            </a:r>
          </a:p>
        </p:txBody>
      </p:sp>
      <p:sp>
        <p:nvSpPr>
          <p:cNvPr id="264" name="Shape 264"/>
          <p:cNvSpPr/>
          <p:nvPr/>
        </p:nvSpPr>
        <p:spPr>
          <a:xfrm>
            <a:off x="76200" y="3363687"/>
            <a:ext cx="3089622" cy="1143000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Citizens built fallout shelters in their backyards</a:t>
            </a:r>
          </a:p>
        </p:txBody>
      </p:sp>
      <p:sp>
        <p:nvSpPr>
          <p:cNvPr id="265" name="Shape 265"/>
          <p:cNvSpPr/>
          <p:nvPr/>
        </p:nvSpPr>
        <p:spPr>
          <a:xfrm>
            <a:off x="76200" y="4739130"/>
            <a:ext cx="3089622" cy="1815351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rgbClr val="CCCCF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Cities and schools practiced building evacuations and “duck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cover” drills  </a:t>
            </a:r>
          </a:p>
        </p:txBody>
      </p:sp>
      <p:pic>
        <p:nvPicPr>
          <p:cNvPr id="268" name="Shape 268" descr="_109_301226946_562a8d849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1433" y="1577149"/>
            <a:ext cx="2727325" cy="388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0" name="Shape 270" descr="1950s_duck_and_cover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3291" y="1451261"/>
            <a:ext cx="2905185" cy="233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1950s_duck_and_cover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8779" y="4132990"/>
            <a:ext cx="3207403" cy="253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0" y="76200"/>
            <a:ext cx="9144000" cy="1235364"/>
          </a:xfrm>
          <a:prstGeom prst="wedgeRectCallout">
            <a:avLst>
              <a:gd name="adj1" fmla="val 4499"/>
              <a:gd name="adj2" fmla="val 12979"/>
            </a:avLst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response to the threat of a Soviet nuclear attack, Congress created the </a:t>
            </a:r>
            <a:r>
              <a:rPr lang="en-US" sz="3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Interstate Highway System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1956</a:t>
            </a:r>
          </a:p>
        </p:txBody>
      </p:sp>
      <p:pic>
        <p:nvPicPr>
          <p:cNvPr id="277" name="Shape 277" descr="DIVI72336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472" y="1385454"/>
            <a:ext cx="7790872" cy="492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76200" y="5486400"/>
            <a:ext cx="4190999" cy="1295400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41,000 miles of highway connected U.S. cities and promoted trade &amp; travel</a:t>
            </a:r>
          </a:p>
        </p:txBody>
      </p:sp>
      <p:pic>
        <p:nvPicPr>
          <p:cNvPr id="279" name="Shape 279" descr="http://www.easyvectors.com/assets/images/vectors/afbig/eisenhower-interstate-system-clip-ar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26" y="1142786"/>
            <a:ext cx="1392381" cy="152876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4419600" y="5486400"/>
            <a:ext cx="4648199" cy="1295400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rgbClr val="CCCCF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Highways served as a means to evacuate cities during a potential nuclear attack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152400" y="76200"/>
            <a:ext cx="8915400" cy="838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U.S.-Soviet relations changed in 1953 when Stalin died after 30 years of absolute rule over the Soviet Union</a:t>
            </a:r>
          </a:p>
        </p:txBody>
      </p:sp>
      <p:sp>
        <p:nvSpPr>
          <p:cNvPr id="291" name="Shape 291"/>
          <p:cNvSpPr/>
          <p:nvPr/>
        </p:nvSpPr>
        <p:spPr>
          <a:xfrm>
            <a:off x="152400" y="1066800"/>
            <a:ext cx="4457700" cy="1553455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Nikita Khrushchev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over and began to aggressively challenge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influence in the world </a:t>
            </a:r>
          </a:p>
        </p:txBody>
      </p:sp>
      <p:sp>
        <p:nvSpPr>
          <p:cNvPr id="292" name="Shape 292"/>
          <p:cNvSpPr/>
          <p:nvPr/>
        </p:nvSpPr>
        <p:spPr>
          <a:xfrm>
            <a:off x="4784725" y="1041400"/>
            <a:ext cx="4283075" cy="1494331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rgbClr val="CCCCF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1955, Khrushchev formed a communist alliance to rival NATO, called the Warsaw Pact </a:t>
            </a:r>
          </a:p>
        </p:txBody>
      </p:sp>
      <p:sp>
        <p:nvSpPr>
          <p:cNvPr id="294" name="Shape 294"/>
          <p:cNvSpPr/>
          <p:nvPr/>
        </p:nvSpPr>
        <p:spPr>
          <a:xfrm>
            <a:off x="152400" y="2906711"/>
            <a:ext cx="4457700" cy="1228724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3">
              <a:lumMod val="85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1956, the Soviet Union threatened expansion  into the Middle East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152400" y="4287838"/>
            <a:ext cx="4457700" cy="2297380"/>
          </a:xfrm>
          <a:prstGeom prst="wedgeRectCallout">
            <a:avLst>
              <a:gd name="adj1" fmla="val 15026"/>
              <a:gd name="adj2" fmla="val 12305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 Eisenhower responded with the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Eisenhower Doctrine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pledging the USA to protect the Middle East from Communism</a:t>
            </a:r>
          </a:p>
        </p:txBody>
      </p:sp>
      <p:pic>
        <p:nvPicPr>
          <p:cNvPr id="13" name="Shape 290" descr="Photobuck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0618" y="2620255"/>
            <a:ext cx="3350245" cy="423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51036"/>
            <a:ext cx="9144000" cy="490696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0" y="76200"/>
            <a:ext cx="9144000" cy="1874836"/>
          </a:xfrm>
          <a:prstGeom prst="wedgeRectCallout">
            <a:avLst>
              <a:gd name="adj1" fmla="val 4499"/>
              <a:gd name="adj2" fmla="val 12979"/>
            </a:avLst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Class Discussion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part of the world did the U.S. promise to protect </a:t>
            </a:r>
            <a:b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en-US" sz="3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(a) Monroe Doctrine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(b) Roosevelt Corollary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(c) Truman Doctrine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3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(d) Eisenhower Doctrine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76200" y="76200"/>
            <a:ext cx="4038599" cy="1600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rgbClr val="ADD6F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1957, the USSR used its first ICBM to launch Sputnik, the first satellite into space</a:t>
            </a:r>
          </a:p>
        </p:txBody>
      </p:sp>
      <p:sp>
        <p:nvSpPr>
          <p:cNvPr id="310" name="Shape 310"/>
          <p:cNvSpPr/>
          <p:nvPr/>
        </p:nvSpPr>
        <p:spPr>
          <a:xfrm>
            <a:off x="4267200" y="76200"/>
            <a:ext cx="4724400" cy="1600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Sputnik shocked Americans who feared the U.S. had fallen behind the USSR in science &amp; technology</a:t>
            </a:r>
          </a:p>
        </p:txBody>
      </p:sp>
      <p:sp>
        <p:nvSpPr>
          <p:cNvPr id="311" name="Shape 311"/>
          <p:cNvSpPr/>
          <p:nvPr/>
        </p:nvSpPr>
        <p:spPr>
          <a:xfrm>
            <a:off x="152400" y="5943600"/>
            <a:ext cx="8763000" cy="838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result of Sputnik, the Cold War escalated into a space race to show American &amp; Soviet dominance </a:t>
            </a:r>
          </a:p>
        </p:txBody>
      </p:sp>
      <p:pic>
        <p:nvPicPr>
          <p:cNvPr id="312" name="Shape 312" descr="http://static.ddmcdn.com/gif/sputnik-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27211"/>
            <a:ext cx="5969000" cy="404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sputnik2_500b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1827211"/>
            <a:ext cx="2651125" cy="404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 descr="NDEA 19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1" y="1847850"/>
            <a:ext cx="4960936" cy="481964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x="734028" y="163974"/>
            <a:ext cx="7543800" cy="1600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U.S. government reacted to Sputnik by </a:t>
            </a:r>
            <a:b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the </a:t>
            </a:r>
            <a:r>
              <a:rPr lang="en-US" sz="3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Defense Education Act 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promote math, science, and technology education and to fund university research</a:t>
            </a:r>
          </a:p>
        </p:txBody>
      </p:sp>
      <p:pic>
        <p:nvPicPr>
          <p:cNvPr id="320" name="Shape 320" descr="http://farm1.staticflickr.com/109/288637579_747ea1256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937" y="1847850"/>
            <a:ext cx="3849686" cy="48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008" y="2456330"/>
            <a:ext cx="7508674" cy="430328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76200" y="85725"/>
            <a:ext cx="4676775" cy="2038910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rgbClr val="ADD6F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1958, the USA created National Aeronautics &amp; Space Administration (NASA) to catch up to the USSR</a:t>
            </a:r>
          </a:p>
        </p:txBody>
      </p:sp>
      <p:sp>
        <p:nvSpPr>
          <p:cNvPr id="332" name="Shape 332"/>
          <p:cNvSpPr/>
          <p:nvPr/>
        </p:nvSpPr>
        <p:spPr>
          <a:xfrm>
            <a:off x="4984377" y="76198"/>
            <a:ext cx="3962399" cy="2380131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USSR repeatedly beat the USA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space race by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launching the first man into orbit &amp; orbiting the moon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16" y="2456330"/>
            <a:ext cx="1706301" cy="14513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 descr="http://www.fhwa.dot.gov/publications/publicroads/06jan/images/wein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160" y="76200"/>
            <a:ext cx="4360862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152400" y="3429000"/>
            <a:ext cx="4305299" cy="1981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Eisenhower’s build-up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nuclear weapons &amp; use of brinkmanship created the potential for nuclear annihilation </a:t>
            </a:r>
          </a:p>
        </p:txBody>
      </p:sp>
      <p:sp>
        <p:nvSpPr>
          <p:cNvPr id="340" name="Shape 340"/>
          <p:cNvSpPr/>
          <p:nvPr/>
        </p:nvSpPr>
        <p:spPr>
          <a:xfrm>
            <a:off x="152400" y="5562600"/>
            <a:ext cx="4305299" cy="1219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Americans seemed to be losing 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tech.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race against the USSR </a:t>
            </a:r>
          </a:p>
        </p:txBody>
      </p:sp>
      <p:sp>
        <p:nvSpPr>
          <p:cNvPr id="341" name="Shape 341"/>
          <p:cNvSpPr/>
          <p:nvPr/>
        </p:nvSpPr>
        <p:spPr>
          <a:xfrm>
            <a:off x="152400" y="1066800"/>
            <a:ext cx="4305299" cy="16763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Eisenhower’s effectively limited communist expansion during his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as president</a:t>
            </a:r>
          </a:p>
        </p:txBody>
      </p:sp>
      <p:sp>
        <p:nvSpPr>
          <p:cNvPr id="342" name="Shape 342"/>
          <p:cNvSpPr/>
          <p:nvPr/>
        </p:nvSpPr>
        <p:spPr>
          <a:xfrm>
            <a:off x="152400" y="2895600"/>
            <a:ext cx="4305299" cy="381000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rgbClr val="FFCC99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…but…</a:t>
            </a:r>
          </a:p>
        </p:txBody>
      </p:sp>
      <p:sp>
        <p:nvSpPr>
          <p:cNvPr id="8" name="Shape 347"/>
          <p:cNvSpPr/>
          <p:nvPr/>
        </p:nvSpPr>
        <p:spPr>
          <a:xfrm>
            <a:off x="4709160" y="4789712"/>
            <a:ext cx="4434840" cy="2068287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his farewell speech, Eisenhower warned against the “military industrial complex”—overspending &amp; over-prioritizing military over basic American needs </a:t>
            </a:r>
          </a:p>
        </p:txBody>
      </p:sp>
      <p:sp>
        <p:nvSpPr>
          <p:cNvPr id="9" name="Shape 337"/>
          <p:cNvSpPr/>
          <p:nvPr/>
        </p:nvSpPr>
        <p:spPr>
          <a:xfrm>
            <a:off x="152400" y="91439"/>
            <a:ext cx="8856662" cy="838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1960 -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Eisenhower’s presidency was coming to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end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Cold War was as tense as ever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79636"/>
            <a:ext cx="9144000" cy="490696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2590800" y="6934200"/>
            <a:ext cx="457200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 descr="usa flag"/>
          <p:cNvPicPr preferRelativeResize="0"/>
          <p:nvPr/>
        </p:nvPicPr>
        <p:blipFill rotWithShape="1">
          <a:blip r:embed="rId4">
            <a:alphaModFix/>
          </a:blip>
          <a:srcRect r="10606"/>
          <a:stretch/>
        </p:blipFill>
        <p:spPr>
          <a:xfrm>
            <a:off x="1828800" y="990600"/>
            <a:ext cx="2362200" cy="161924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4" name="Shape 94" descr="ussr fla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990600"/>
            <a:ext cx="2327274" cy="16001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Shape 95"/>
          <p:cNvSpPr/>
          <p:nvPr/>
        </p:nvSpPr>
        <p:spPr>
          <a:xfrm>
            <a:off x="76200" y="76200"/>
            <a:ext cx="8991600" cy="762000"/>
          </a:xfrm>
          <a:prstGeom prst="wedgeRectCallout">
            <a:avLst>
              <a:gd name="adj1" fmla="val 6855"/>
              <a:gd name="adj2" fmla="val 15487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Cold War, the USA &amp; USSR were rival superpowers who competed to spread their ideology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hape 355" descr="http://www.factsofworld.com/wp-content/uploads/2011/12/President-Dwight-D.-Eisenhow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4298950"/>
            <a:ext cx="4419599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 descr="Photo of Harry S. Trum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300537"/>
            <a:ext cx="4419599" cy="240506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/>
          <p:nvPr/>
        </p:nvSpPr>
        <p:spPr>
          <a:xfrm>
            <a:off x="76200" y="152400"/>
            <a:ext cx="8991600" cy="838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1945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1960, 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experienced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successes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failures in the Cold War with the USSR</a:t>
            </a:r>
          </a:p>
        </p:txBody>
      </p:sp>
      <p:sp>
        <p:nvSpPr>
          <p:cNvPr id="358" name="Shape 358"/>
          <p:cNvSpPr/>
          <p:nvPr/>
        </p:nvSpPr>
        <p:spPr>
          <a:xfrm>
            <a:off x="76200" y="1143000"/>
            <a:ext cx="4419599" cy="1219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Truman successfully contained communism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Western Europe…</a:t>
            </a:r>
          </a:p>
        </p:txBody>
      </p:sp>
      <p:sp>
        <p:nvSpPr>
          <p:cNvPr id="359" name="Shape 359"/>
          <p:cNvSpPr/>
          <p:nvPr/>
        </p:nvSpPr>
        <p:spPr>
          <a:xfrm>
            <a:off x="76200" y="2514600"/>
            <a:ext cx="4419599" cy="16763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…but saw communism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Asia &amp; the USSR match America’s nuclear weaponry </a:t>
            </a:r>
          </a:p>
        </p:txBody>
      </p:sp>
      <p:sp>
        <p:nvSpPr>
          <p:cNvPr id="360" name="Shape 360"/>
          <p:cNvSpPr/>
          <p:nvPr/>
        </p:nvSpPr>
        <p:spPr>
          <a:xfrm>
            <a:off x="4648200" y="1143000"/>
            <a:ext cx="4419599" cy="12191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Eisenhower used the CIA &amp; brinkmanship to limit Soviet global influence…</a:t>
            </a:r>
          </a:p>
        </p:txBody>
      </p:sp>
      <p:sp>
        <p:nvSpPr>
          <p:cNvPr id="361" name="Shape 361"/>
          <p:cNvSpPr/>
          <p:nvPr/>
        </p:nvSpPr>
        <p:spPr>
          <a:xfrm>
            <a:off x="4648200" y="2514600"/>
            <a:ext cx="4419599" cy="1676399"/>
          </a:xfrm>
          <a:prstGeom prst="wedgeRectCallout">
            <a:avLst>
              <a:gd name="adj1" fmla="val 4499"/>
              <a:gd name="adj2" fmla="val 12979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…but the USSR was winning the space race &amp; Americans were anxious about a nuclear war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502023" y="4315070"/>
            <a:ext cx="3048000" cy="381000"/>
          </a:xfrm>
          <a:prstGeom prst="wedgeRectCallout">
            <a:avLst>
              <a:gd name="adj1" fmla="val 17848"/>
              <a:gd name="adj2" fmla="val 1271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Truman Doctrine</a:t>
            </a:r>
          </a:p>
        </p:txBody>
      </p:sp>
      <p:sp>
        <p:nvSpPr>
          <p:cNvPr id="104" name="Shape 104"/>
          <p:cNvSpPr/>
          <p:nvPr/>
        </p:nvSpPr>
        <p:spPr>
          <a:xfrm>
            <a:off x="1066800" y="76200"/>
            <a:ext cx="7086600" cy="1143000"/>
          </a:xfrm>
          <a:prstGeom prst="wedgeRectCallout">
            <a:avLst>
              <a:gd name="adj1" fmla="val 6855"/>
              <a:gd name="adj2" fmla="val 1548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1945 to 1949, President Truman used containment to successfully stop the spread of communism in Europe </a:t>
            </a:r>
          </a:p>
        </p:txBody>
      </p:sp>
      <p:sp>
        <p:nvSpPr>
          <p:cNvPr id="106" name="Shape 106"/>
          <p:cNvSpPr/>
          <p:nvPr/>
        </p:nvSpPr>
        <p:spPr>
          <a:xfrm>
            <a:off x="571500" y="3143740"/>
            <a:ext cx="3048000" cy="381000"/>
          </a:xfrm>
          <a:prstGeom prst="wedgeRectCallout">
            <a:avLst>
              <a:gd name="adj1" fmla="val 17848"/>
              <a:gd name="adj2" fmla="val 1271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Marshall Plan </a:t>
            </a:r>
          </a:p>
        </p:txBody>
      </p:sp>
      <p:sp>
        <p:nvSpPr>
          <p:cNvPr id="108" name="Shape 108"/>
          <p:cNvSpPr/>
          <p:nvPr/>
        </p:nvSpPr>
        <p:spPr>
          <a:xfrm>
            <a:off x="1219200" y="5486400"/>
            <a:ext cx="1752600" cy="381000"/>
          </a:xfrm>
          <a:prstGeom prst="wedgeRectCallout">
            <a:avLst>
              <a:gd name="adj1" fmla="val 17848"/>
              <a:gd name="adj2" fmla="val 1271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NATO </a:t>
            </a:r>
          </a:p>
        </p:txBody>
      </p:sp>
      <p:pic>
        <p:nvPicPr>
          <p:cNvPr id="109" name="Shape 109" descr="http://steeljawscribe.com/wordpress/wp-content/uploads/2008/10/berlinerblockadeluftwege.jpg"/>
          <p:cNvPicPr preferRelativeResize="0"/>
          <p:nvPr/>
        </p:nvPicPr>
        <p:blipFill rotWithShape="1">
          <a:blip r:embed="rId3">
            <a:alphaModFix/>
          </a:blip>
          <a:srcRect l="2494" r="2675"/>
          <a:stretch/>
        </p:blipFill>
        <p:spPr>
          <a:xfrm>
            <a:off x="3944470" y="1418922"/>
            <a:ext cx="3809999" cy="421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5029200" y="5845782"/>
            <a:ext cx="2133599" cy="381000"/>
          </a:xfrm>
          <a:prstGeom prst="wedgeRectCallout">
            <a:avLst>
              <a:gd name="adj1" fmla="val 17848"/>
              <a:gd name="adj2" fmla="val 1271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Berlin Airlift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3848100" y="38100"/>
            <a:ext cx="5181600" cy="2209799"/>
          </a:xfrm>
          <a:prstGeom prst="wedgeRectCallout">
            <a:avLst>
              <a:gd name="adj1" fmla="val 6855"/>
              <a:gd name="adj2" fmla="val 1548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communism spread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China in 1949, the USA feared the “domino theory” and became more aggressive in its efforts to stop communism (Korean War) 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1" y="227013"/>
            <a:ext cx="3809999" cy="64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951039"/>
            <a:ext cx="9144000" cy="490696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590800" y="6934200"/>
            <a:ext cx="457200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 descr="usa flag"/>
          <p:cNvPicPr preferRelativeResize="0"/>
          <p:nvPr/>
        </p:nvPicPr>
        <p:blipFill rotWithShape="1">
          <a:blip r:embed="rId4">
            <a:alphaModFix/>
          </a:blip>
          <a:srcRect r="10606"/>
          <a:stretch/>
        </p:blipFill>
        <p:spPr>
          <a:xfrm>
            <a:off x="269876" y="979490"/>
            <a:ext cx="2320924" cy="159067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" name="Shape 128" descr="ussr fla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2693" y="914400"/>
            <a:ext cx="2286000" cy="157162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9" name="Shape 129"/>
          <p:cNvSpPr/>
          <p:nvPr/>
        </p:nvSpPr>
        <p:spPr>
          <a:xfrm>
            <a:off x="152400" y="76200"/>
            <a:ext cx="8839199" cy="762000"/>
          </a:xfrm>
          <a:prstGeom prst="wedgeRectCallout">
            <a:avLst>
              <a:gd name="adj1" fmla="val 6855"/>
              <a:gd name="adj2" fmla="val 15487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1949 to 1960, the Cold War escalated as a result of a nuclear arms race, space race, &amp; espionage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76200" y="152400"/>
            <a:ext cx="8991600" cy="838199"/>
          </a:xfrm>
          <a:prstGeom prst="wedgeRectCallout">
            <a:avLst>
              <a:gd name="adj1" fmla="val 11875"/>
              <a:gd name="adj2" fmla="val 10935"/>
            </a:avLst>
          </a:prstGeom>
          <a:solidFill>
            <a:srgbClr val="FFFFCC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U.S. monopoly on nuclear weapons ended in 1949 when the USSR successfully tested an atomic bomb</a:t>
            </a:r>
          </a:p>
        </p:txBody>
      </p:sp>
      <p:pic>
        <p:nvPicPr>
          <p:cNvPr id="136" name="Shape 136" descr="http://lh5.google.ca/abramsv/R8UfiKoD-GI/AAAAAAAAJkk/kP-FMWQsqL8/nb0101.jpg?imgmax=5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85850"/>
            <a:ext cx="8153399" cy="577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http://www.thisdaytrivia.com/content/atom_bomb_ussr.jpg"/>
          <p:cNvPicPr preferRelativeResize="0"/>
          <p:nvPr/>
        </p:nvPicPr>
        <p:blipFill rotWithShape="1">
          <a:blip r:embed="rId4">
            <a:alphaModFix/>
          </a:blip>
          <a:srcRect l="-796" b="11451"/>
          <a:stretch/>
        </p:blipFill>
        <p:spPr>
          <a:xfrm>
            <a:off x="309562" y="1066800"/>
            <a:ext cx="8453437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609600" y="6019800"/>
            <a:ext cx="7924799" cy="762000"/>
          </a:xfrm>
          <a:prstGeom prst="wedgeRectCallout">
            <a:avLst>
              <a:gd name="adj1" fmla="val 11875"/>
              <a:gd name="adj2" fmla="val 1093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Soviet development of the atomic bomb led </a:t>
            </a:r>
            <a:b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 nuclear arms race between the USA &amp; USSR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 descr="File:Mk17 bomb.jpg"/>
          <p:cNvPicPr preferRelativeResize="0"/>
          <p:nvPr/>
        </p:nvPicPr>
        <p:blipFill rotWithShape="1">
          <a:blip r:embed="rId3">
            <a:alphaModFix/>
          </a:blip>
          <a:srcRect t="18475" b="7237"/>
          <a:stretch/>
        </p:blipFill>
        <p:spPr>
          <a:xfrm>
            <a:off x="381000" y="1828800"/>
            <a:ext cx="8401049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http://upload.wikimedia.org/wikipedia/commons/3/3d/IvyMike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752600"/>
            <a:ext cx="8407399" cy="50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76200" y="76200"/>
            <a:ext cx="4876799" cy="1600199"/>
          </a:xfrm>
          <a:prstGeom prst="wedgeRectCallout">
            <a:avLst>
              <a:gd name="adj1" fmla="val 11226"/>
              <a:gd name="adj2" fmla="val 1639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1952, the USA tested the first hydrogen bomb which </a:t>
            </a:r>
            <a:b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1,000 times more powerful than the atomic bomb </a:t>
            </a:r>
          </a:p>
        </p:txBody>
      </p:sp>
      <p:sp>
        <p:nvSpPr>
          <p:cNvPr id="147" name="Shape 147"/>
          <p:cNvSpPr/>
          <p:nvPr/>
        </p:nvSpPr>
        <p:spPr>
          <a:xfrm>
            <a:off x="5029200" y="76200"/>
            <a:ext cx="4038599" cy="1600199"/>
          </a:xfrm>
          <a:prstGeom prst="wedgeRectCallout">
            <a:avLst>
              <a:gd name="adj1" fmla="val 10878"/>
              <a:gd name="adj2" fmla="val -32"/>
            </a:avLst>
          </a:prstGeom>
          <a:solidFill>
            <a:schemeClr val="accent5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Soviet Union responded by detonating its own hydrogen bomb in 1953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68484" y="43880"/>
            <a:ext cx="8763000" cy="1680882"/>
          </a:xfrm>
          <a:prstGeom prst="wedgeRectCallout">
            <a:avLst>
              <a:gd name="adj1" fmla="val 11226"/>
              <a:gd name="adj2" fmla="val 1639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1959, both the USA &amp; USSR developed rockets called intercontinental ballistic missiles (ICBMs) that could deliver nuclear warheads to distant targets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0" y="6472237"/>
            <a:ext cx="43434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Titan  ICMB from the 1960s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343400" y="6477000"/>
            <a:ext cx="4800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Soviet ICMBs from 1960-1975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4800" y="1600200"/>
            <a:ext cx="5522911" cy="4619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Soviet Transporter Erector Launcher (TEL) </a:t>
            </a:r>
          </a:p>
        </p:txBody>
      </p:sp>
      <p:pic>
        <p:nvPicPr>
          <p:cNvPr id="159" name="Shape 159" descr="Hình:Ohio-class submarine launches Trident ICBMs (artist concept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149" y="1600200"/>
            <a:ext cx="9086126" cy="556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28600" y="1524000"/>
            <a:ext cx="3060700" cy="4619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Polaris Submarine </a:t>
            </a:r>
          </a:p>
        </p:txBody>
      </p:sp>
      <p:pic>
        <p:nvPicPr>
          <p:cNvPr id="161" name="Shape 161" descr="721px-W87_MX_Missile_schemat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2900" y="2652216"/>
            <a:ext cx="3852826" cy="186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aa_eisenhower_subj_e"/>
          <p:cNvPicPr preferRelativeResize="0"/>
          <p:nvPr/>
        </p:nvPicPr>
        <p:blipFill rotWithShape="1">
          <a:blip r:embed="rId3">
            <a:alphaModFix/>
          </a:blip>
          <a:srcRect t="3337"/>
          <a:stretch/>
        </p:blipFill>
        <p:spPr>
          <a:xfrm>
            <a:off x="152400" y="1905000"/>
            <a:ext cx="3525837" cy="496728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7" name="Shape 167"/>
          <p:cNvSpPr/>
          <p:nvPr/>
        </p:nvSpPr>
        <p:spPr>
          <a:xfrm>
            <a:off x="3810000" y="95250"/>
            <a:ext cx="5181600" cy="1295400"/>
          </a:xfrm>
          <a:prstGeom prst="wedgeRectCallout">
            <a:avLst>
              <a:gd name="adj1" fmla="val 11226"/>
              <a:gd name="adj2" fmla="val 1639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Eisenhower was a war hero who planned the D-Day invasion during World War II</a:t>
            </a:r>
          </a:p>
        </p:txBody>
      </p:sp>
      <p:sp>
        <p:nvSpPr>
          <p:cNvPr id="168" name="Shape 168"/>
          <p:cNvSpPr/>
          <p:nvPr/>
        </p:nvSpPr>
        <p:spPr>
          <a:xfrm>
            <a:off x="144461" y="95250"/>
            <a:ext cx="3525837" cy="1676399"/>
          </a:xfrm>
          <a:prstGeom prst="wedgeRectCallout">
            <a:avLst>
              <a:gd name="adj1" fmla="val 11226"/>
              <a:gd name="adj2" fmla="val 1639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Dwight Eisenhower was elected president in 1952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served until 1961</a:t>
            </a:r>
          </a:p>
        </p:txBody>
      </p:sp>
      <p:sp>
        <p:nvSpPr>
          <p:cNvPr id="169" name="Shape 169"/>
          <p:cNvSpPr/>
          <p:nvPr/>
        </p:nvSpPr>
        <p:spPr>
          <a:xfrm>
            <a:off x="3810000" y="1524000"/>
            <a:ext cx="5181600" cy="1600199"/>
          </a:xfrm>
          <a:prstGeom prst="wedgeRectCallout">
            <a:avLst>
              <a:gd name="adj1" fmla="val 11226"/>
              <a:gd name="adj2" fmla="val 1639"/>
            </a:avLst>
          </a:prstGeom>
          <a:solidFill>
            <a:schemeClr val="accent3">
              <a:lumMod val="65000"/>
            </a:schemeClr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military experience gave Americans confidence that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could face the threat of the USSR during the Cold War </a:t>
            </a:r>
          </a:p>
        </p:txBody>
      </p:sp>
      <p:sp>
        <p:nvSpPr>
          <p:cNvPr id="170" name="Shape 170" descr="http://www.affordablepoliticalitems.com/shop/images/uploads/ws01991.jpg"/>
          <p:cNvSpPr txBox="1"/>
          <p:nvPr/>
        </p:nvSpPr>
        <p:spPr>
          <a:xfrm>
            <a:off x="144461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 descr="http://www.loriferber.com/media/catalog/product/cache/1/image/9df78eab33525d08d6e5fb8d27136e95/i/-/i-like-ike-button-pea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3300" y="3201986"/>
            <a:ext cx="3174999" cy="319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114800" y="6400800"/>
            <a:ext cx="4572000" cy="4619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Ike campaign commercial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685</Words>
  <Application>Microsoft Office PowerPoint</Application>
  <PresentationFormat>On-screen Show (4:3)</PresentationFormat>
  <Paragraphs>73</Paragraphs>
  <Slides>20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Brooks Template</vt:lpstr>
      <vt:lpstr>1_Brooks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Kathryn    IHS - Staff</dc:creator>
  <cp:lastModifiedBy>Kelly, Kathryn    IHS - Staff</cp:lastModifiedBy>
  <cp:revision>21</cp:revision>
  <dcterms:modified xsi:type="dcterms:W3CDTF">2018-04-06T14:27:26Z</dcterms:modified>
</cp:coreProperties>
</file>