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handoutMasterIdLst>
    <p:handoutMasterId r:id="rId18"/>
  </p:handoutMasterIdLst>
  <p:sldIdLst>
    <p:sldId id="256" r:id="rId3"/>
    <p:sldId id="258" r:id="rId4"/>
    <p:sldId id="260" r:id="rId5"/>
    <p:sldId id="278" r:id="rId6"/>
    <p:sldId id="263" r:id="rId7"/>
    <p:sldId id="264" r:id="rId8"/>
    <p:sldId id="266" r:id="rId9"/>
    <p:sldId id="280" r:id="rId10"/>
    <p:sldId id="268" r:id="rId11"/>
    <p:sldId id="281" r:id="rId12"/>
    <p:sldId id="269" r:id="rId13"/>
    <p:sldId id="279" r:id="rId14"/>
    <p:sldId id="272"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60" cy="457489"/>
          </a:xfrm>
          <a:prstGeom prst="rect">
            <a:avLst/>
          </a:prstGeom>
        </p:spPr>
        <p:txBody>
          <a:bodyPr vert="horz" lIns="82058" tIns="41029" rIns="82058" bIns="41029" rtlCol="0"/>
          <a:lstStyle>
            <a:lvl1pPr algn="l">
              <a:defRPr sz="1100"/>
            </a:lvl1pPr>
          </a:lstStyle>
          <a:p>
            <a:endParaRPr lang="en-US"/>
          </a:p>
        </p:txBody>
      </p:sp>
      <p:sp>
        <p:nvSpPr>
          <p:cNvPr id="3" name="Date Placeholder 2"/>
          <p:cNvSpPr>
            <a:spLocks noGrp="1"/>
          </p:cNvSpPr>
          <p:nvPr>
            <p:ph type="dt" sz="quarter" idx="1"/>
          </p:nvPr>
        </p:nvSpPr>
        <p:spPr>
          <a:xfrm>
            <a:off x="3884240" y="0"/>
            <a:ext cx="2972360" cy="457489"/>
          </a:xfrm>
          <a:prstGeom prst="rect">
            <a:avLst/>
          </a:prstGeom>
        </p:spPr>
        <p:txBody>
          <a:bodyPr vert="horz" lIns="82058" tIns="41029" rIns="82058" bIns="41029" rtlCol="0"/>
          <a:lstStyle>
            <a:lvl1pPr algn="r">
              <a:defRPr sz="1100"/>
            </a:lvl1pPr>
          </a:lstStyle>
          <a:p>
            <a:fld id="{311750E1-03A0-400D-85F8-402532EE6E59}" type="datetimeFigureOut">
              <a:rPr lang="en-US" smtClean="0"/>
              <a:t>10/14/2019</a:t>
            </a:fld>
            <a:endParaRPr lang="en-US"/>
          </a:p>
        </p:txBody>
      </p:sp>
      <p:sp>
        <p:nvSpPr>
          <p:cNvPr id="4" name="Footer Placeholder 3"/>
          <p:cNvSpPr>
            <a:spLocks noGrp="1"/>
          </p:cNvSpPr>
          <p:nvPr>
            <p:ph type="ftr" sz="quarter" idx="2"/>
          </p:nvPr>
        </p:nvSpPr>
        <p:spPr>
          <a:xfrm>
            <a:off x="1" y="8685068"/>
            <a:ext cx="2972360" cy="457489"/>
          </a:xfrm>
          <a:prstGeom prst="rect">
            <a:avLst/>
          </a:prstGeom>
        </p:spPr>
        <p:txBody>
          <a:bodyPr vert="horz" lIns="82058" tIns="41029" rIns="82058" bIns="41029" rtlCol="0" anchor="b"/>
          <a:lstStyle>
            <a:lvl1pPr algn="l">
              <a:defRPr sz="1100"/>
            </a:lvl1pPr>
          </a:lstStyle>
          <a:p>
            <a:endParaRPr lang="en-US"/>
          </a:p>
        </p:txBody>
      </p:sp>
      <p:sp>
        <p:nvSpPr>
          <p:cNvPr id="5" name="Slide Number Placeholder 4"/>
          <p:cNvSpPr>
            <a:spLocks noGrp="1"/>
          </p:cNvSpPr>
          <p:nvPr>
            <p:ph type="sldNum" sz="quarter" idx="3"/>
          </p:nvPr>
        </p:nvSpPr>
        <p:spPr>
          <a:xfrm>
            <a:off x="3884240" y="8685068"/>
            <a:ext cx="2972360" cy="457489"/>
          </a:xfrm>
          <a:prstGeom prst="rect">
            <a:avLst/>
          </a:prstGeom>
        </p:spPr>
        <p:txBody>
          <a:bodyPr vert="horz" lIns="82058" tIns="41029" rIns="82058" bIns="41029" rtlCol="0" anchor="b"/>
          <a:lstStyle>
            <a:lvl1pPr algn="r">
              <a:defRPr sz="1100"/>
            </a:lvl1pPr>
          </a:lstStyle>
          <a:p>
            <a:fld id="{4F1EB791-7705-47CB-9D47-65071FFED1B1}" type="slidenum">
              <a:rPr lang="en-US" smtClean="0"/>
              <a:t>‹#›</a:t>
            </a:fld>
            <a:endParaRPr lang="en-US"/>
          </a:p>
        </p:txBody>
      </p:sp>
    </p:spTree>
    <p:extLst>
      <p:ext uri="{BB962C8B-B14F-4D97-AF65-F5344CB8AC3E}">
        <p14:creationId xmlns:p14="http://schemas.microsoft.com/office/powerpoint/2010/main" val="194349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60" cy="457489"/>
          </a:xfrm>
          <a:prstGeom prst="rect">
            <a:avLst/>
          </a:prstGeom>
        </p:spPr>
        <p:txBody>
          <a:bodyPr vert="horz" lIns="82058" tIns="41029" rIns="82058" bIns="41029" rtlCol="0"/>
          <a:lstStyle>
            <a:lvl1pPr algn="l">
              <a:defRPr sz="1100"/>
            </a:lvl1pPr>
          </a:lstStyle>
          <a:p>
            <a:endParaRPr lang="en-US"/>
          </a:p>
        </p:txBody>
      </p:sp>
      <p:sp>
        <p:nvSpPr>
          <p:cNvPr id="3" name="Date Placeholder 2"/>
          <p:cNvSpPr>
            <a:spLocks noGrp="1"/>
          </p:cNvSpPr>
          <p:nvPr>
            <p:ph type="dt" idx="1"/>
          </p:nvPr>
        </p:nvSpPr>
        <p:spPr>
          <a:xfrm>
            <a:off x="3884240" y="0"/>
            <a:ext cx="2972360" cy="457489"/>
          </a:xfrm>
          <a:prstGeom prst="rect">
            <a:avLst/>
          </a:prstGeom>
        </p:spPr>
        <p:txBody>
          <a:bodyPr vert="horz" lIns="82058" tIns="41029" rIns="82058" bIns="41029" rtlCol="0"/>
          <a:lstStyle>
            <a:lvl1pPr algn="r">
              <a:defRPr sz="1100"/>
            </a:lvl1pPr>
          </a:lstStyle>
          <a:p>
            <a:fld id="{928E6511-5FED-450A-A48C-7D445D423208}"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2058" tIns="41029" rIns="82058" bIns="41029" rtlCol="0" anchor="ctr"/>
          <a:lstStyle/>
          <a:p>
            <a:endParaRPr lang="en-US"/>
          </a:p>
        </p:txBody>
      </p:sp>
      <p:sp>
        <p:nvSpPr>
          <p:cNvPr id="5" name="Notes Placeholder 4"/>
          <p:cNvSpPr>
            <a:spLocks noGrp="1"/>
          </p:cNvSpPr>
          <p:nvPr>
            <p:ph type="body" sz="quarter" idx="3"/>
          </p:nvPr>
        </p:nvSpPr>
        <p:spPr>
          <a:xfrm>
            <a:off x="686361" y="4343978"/>
            <a:ext cx="5485279" cy="4114512"/>
          </a:xfrm>
          <a:prstGeom prst="rect">
            <a:avLst/>
          </a:prstGeom>
        </p:spPr>
        <p:txBody>
          <a:bodyPr vert="horz" lIns="82058" tIns="41029" rIns="82058" bIns="410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068"/>
            <a:ext cx="2972360" cy="457489"/>
          </a:xfrm>
          <a:prstGeom prst="rect">
            <a:avLst/>
          </a:prstGeom>
        </p:spPr>
        <p:txBody>
          <a:bodyPr vert="horz" lIns="82058" tIns="41029" rIns="82058" bIns="41029" rtlCol="0" anchor="b"/>
          <a:lstStyle>
            <a:lvl1pPr algn="l">
              <a:defRPr sz="1100"/>
            </a:lvl1pPr>
          </a:lstStyle>
          <a:p>
            <a:endParaRPr lang="en-US"/>
          </a:p>
        </p:txBody>
      </p:sp>
      <p:sp>
        <p:nvSpPr>
          <p:cNvPr id="7" name="Slide Number Placeholder 6"/>
          <p:cNvSpPr>
            <a:spLocks noGrp="1"/>
          </p:cNvSpPr>
          <p:nvPr>
            <p:ph type="sldNum" sz="quarter" idx="5"/>
          </p:nvPr>
        </p:nvSpPr>
        <p:spPr>
          <a:xfrm>
            <a:off x="3884240" y="8685068"/>
            <a:ext cx="2972360" cy="457489"/>
          </a:xfrm>
          <a:prstGeom prst="rect">
            <a:avLst/>
          </a:prstGeom>
        </p:spPr>
        <p:txBody>
          <a:bodyPr vert="horz" lIns="82058" tIns="41029" rIns="82058" bIns="41029" rtlCol="0" anchor="b"/>
          <a:lstStyle>
            <a:lvl1pPr algn="r">
              <a:defRPr sz="1100"/>
            </a:lvl1pPr>
          </a:lstStyle>
          <a:p>
            <a:fld id="{51CFEC6F-147F-4845-B17D-0238A2D36153}" type="slidenum">
              <a:rPr lang="en-US" smtClean="0"/>
              <a:t>‹#›</a:t>
            </a:fld>
            <a:endParaRPr lang="en-US"/>
          </a:p>
        </p:txBody>
      </p:sp>
    </p:spTree>
    <p:extLst>
      <p:ext uri="{BB962C8B-B14F-4D97-AF65-F5344CB8AC3E}">
        <p14:creationId xmlns:p14="http://schemas.microsoft.com/office/powerpoint/2010/main" val="423036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1</a:t>
            </a:fld>
            <a:endParaRPr lang="en-US"/>
          </a:p>
        </p:txBody>
      </p:sp>
    </p:spTree>
    <p:extLst>
      <p:ext uri="{BB962C8B-B14F-4D97-AF65-F5344CB8AC3E}">
        <p14:creationId xmlns:p14="http://schemas.microsoft.com/office/powerpoint/2010/main" val="64465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13</a:t>
            </a:fld>
            <a:endParaRPr lang="en-US"/>
          </a:p>
        </p:txBody>
      </p:sp>
    </p:spTree>
    <p:extLst>
      <p:ext uri="{BB962C8B-B14F-4D97-AF65-F5344CB8AC3E}">
        <p14:creationId xmlns:p14="http://schemas.microsoft.com/office/powerpoint/2010/main" val="145059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14</a:t>
            </a:fld>
            <a:endParaRPr lang="en-US"/>
          </a:p>
        </p:txBody>
      </p:sp>
    </p:spTree>
    <p:extLst>
      <p:ext uri="{BB962C8B-B14F-4D97-AF65-F5344CB8AC3E}">
        <p14:creationId xmlns:p14="http://schemas.microsoft.com/office/powerpoint/2010/main" val="189760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2</a:t>
            </a:fld>
            <a:endParaRPr lang="en-US"/>
          </a:p>
        </p:txBody>
      </p:sp>
    </p:spTree>
    <p:extLst>
      <p:ext uri="{BB962C8B-B14F-4D97-AF65-F5344CB8AC3E}">
        <p14:creationId xmlns:p14="http://schemas.microsoft.com/office/powerpoint/2010/main" val="338380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3</a:t>
            </a:fld>
            <a:endParaRPr lang="en-US"/>
          </a:p>
        </p:txBody>
      </p:sp>
    </p:spTree>
    <p:extLst>
      <p:ext uri="{BB962C8B-B14F-4D97-AF65-F5344CB8AC3E}">
        <p14:creationId xmlns:p14="http://schemas.microsoft.com/office/powerpoint/2010/main" val="393465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4</a:t>
            </a:fld>
            <a:endParaRPr lang="en-US"/>
          </a:p>
        </p:txBody>
      </p:sp>
    </p:spTree>
    <p:extLst>
      <p:ext uri="{BB962C8B-B14F-4D97-AF65-F5344CB8AC3E}">
        <p14:creationId xmlns:p14="http://schemas.microsoft.com/office/powerpoint/2010/main" val="117860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5</a:t>
            </a:fld>
            <a:endParaRPr lang="en-US"/>
          </a:p>
        </p:txBody>
      </p:sp>
    </p:spTree>
    <p:extLst>
      <p:ext uri="{BB962C8B-B14F-4D97-AF65-F5344CB8AC3E}">
        <p14:creationId xmlns:p14="http://schemas.microsoft.com/office/powerpoint/2010/main" val="66103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6</a:t>
            </a:fld>
            <a:endParaRPr lang="en-US"/>
          </a:p>
        </p:txBody>
      </p:sp>
    </p:spTree>
    <p:extLst>
      <p:ext uri="{BB962C8B-B14F-4D97-AF65-F5344CB8AC3E}">
        <p14:creationId xmlns:p14="http://schemas.microsoft.com/office/powerpoint/2010/main" val="56321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7</a:t>
            </a:fld>
            <a:endParaRPr lang="en-US"/>
          </a:p>
        </p:txBody>
      </p:sp>
    </p:spTree>
    <p:extLst>
      <p:ext uri="{BB962C8B-B14F-4D97-AF65-F5344CB8AC3E}">
        <p14:creationId xmlns:p14="http://schemas.microsoft.com/office/powerpoint/2010/main" val="207716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9</a:t>
            </a:fld>
            <a:endParaRPr lang="en-US"/>
          </a:p>
        </p:txBody>
      </p:sp>
    </p:spTree>
    <p:extLst>
      <p:ext uri="{BB962C8B-B14F-4D97-AF65-F5344CB8AC3E}">
        <p14:creationId xmlns:p14="http://schemas.microsoft.com/office/powerpoint/2010/main" val="385652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FEC6F-147F-4845-B17D-0238A2D36153}" type="slidenum">
              <a:rPr lang="en-US" smtClean="0"/>
              <a:t>11</a:t>
            </a:fld>
            <a:endParaRPr lang="en-US"/>
          </a:p>
        </p:txBody>
      </p:sp>
    </p:spTree>
    <p:extLst>
      <p:ext uri="{BB962C8B-B14F-4D97-AF65-F5344CB8AC3E}">
        <p14:creationId xmlns:p14="http://schemas.microsoft.com/office/powerpoint/2010/main" val="284231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9"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3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42"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47"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48"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0"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5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2"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5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6"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8"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59"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1"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2"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63"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64"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8"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4"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8"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800"/>
          </a:xfrm>
          <a:prstGeom prst="rect">
            <a:avLst/>
          </a:prstGeom>
        </p:spPr>
        <p:txBody>
          <a:bodyPr wrap="none" lIns="0" tIns="0" rIns="0" bIns="0" anchor="ctr"/>
          <a:lstStyle/>
          <a:p>
            <a:r>
              <a:rPr lang="en-US"/>
              <a:t>Click to edit the title text format</a:t>
            </a:r>
            <a:endParaRPr/>
          </a:p>
        </p:txBody>
      </p:sp>
      <p:sp>
        <p:nvSpPr>
          <p:cNvPr id="3" name="PlaceHolder 2"/>
          <p:cNvSpPr>
            <a:spLocks noGrp="1"/>
          </p:cNvSpPr>
          <p:nvPr>
            <p:ph type="body"/>
          </p:nvPr>
        </p:nvSpPr>
        <p:spPr>
          <a:xfrm>
            <a:off x="457200" y="1604520"/>
            <a:ext cx="8228880" cy="39769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35"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762000" y="76200"/>
            <a:ext cx="7771320" cy="1468800"/>
          </a:xfrm>
          <a:prstGeom prst="rect">
            <a:avLst/>
          </a:prstGeom>
        </p:spPr>
        <p:txBody>
          <a:bodyPr lIns="90000" tIns="45000" rIns="90000" bIns="45000" anchor="ctr"/>
          <a:lstStyle/>
          <a:p>
            <a:pPr algn="ctr">
              <a:lnSpc>
                <a:spcPct val="100000"/>
              </a:lnSpc>
            </a:pPr>
            <a:r>
              <a:rPr lang="en-US" sz="4400" dirty="0">
                <a:solidFill>
                  <a:srgbClr val="000000"/>
                </a:solidFill>
                <a:latin typeface="Baskerville Old Face" panose="02020602080505020303" pitchFamily="18" charset="0"/>
              </a:rPr>
              <a:t>The Glory of America</a:t>
            </a:r>
            <a:endParaRPr dirty="0">
              <a:latin typeface="Baskerville Old Face" panose="02020602080505020303" pitchFamily="18" charset="0"/>
            </a:endParaRPr>
          </a:p>
        </p:txBody>
      </p:sp>
      <p:sp>
        <p:nvSpPr>
          <p:cNvPr id="69" name="CustomShape 2"/>
          <p:cNvSpPr/>
          <p:nvPr/>
        </p:nvSpPr>
        <p:spPr>
          <a:xfrm>
            <a:off x="1265633" y="5562600"/>
            <a:ext cx="6706829" cy="2212702"/>
          </a:xfrm>
          <a:prstGeom prst="rect">
            <a:avLst/>
          </a:prstGeom>
        </p:spPr>
        <p:txBody>
          <a:bodyPr lIns="90000" tIns="45000" rIns="90000" bIns="45000"/>
          <a:lstStyle/>
          <a:p>
            <a:pPr algn="ctr">
              <a:lnSpc>
                <a:spcPct val="100000"/>
              </a:lnSpc>
            </a:pPr>
            <a:r>
              <a:rPr lang="en-US" sz="3200" dirty="0">
                <a:solidFill>
                  <a:srgbClr val="8B8B8B"/>
                </a:solidFill>
                <a:latin typeface="Baskerville Old Face" panose="02020602080505020303" pitchFamily="18" charset="0"/>
              </a:rPr>
              <a:t>Early American Art</a:t>
            </a:r>
            <a:endParaRPr dirty="0">
              <a:latin typeface="Baskerville Old Face" panose="020206020805050203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73" y="1143000"/>
            <a:ext cx="7677150" cy="398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228600"/>
            <a:ext cx="3905250" cy="6130059"/>
          </a:xfrm>
          <a:prstGeom prst="rect">
            <a:avLst/>
          </a:prstGeom>
        </p:spPr>
      </p:pic>
      <p:sp>
        <p:nvSpPr>
          <p:cNvPr id="5" name="TextBox 4"/>
          <p:cNvSpPr txBox="1"/>
          <p:nvPr/>
        </p:nvSpPr>
        <p:spPr>
          <a:xfrm>
            <a:off x="6629400" y="1752600"/>
            <a:ext cx="1981200" cy="2031325"/>
          </a:xfrm>
          <a:prstGeom prst="rect">
            <a:avLst/>
          </a:prstGeom>
          <a:noFill/>
        </p:spPr>
        <p:txBody>
          <a:bodyPr wrap="square" rtlCol="0">
            <a:spAutoFit/>
          </a:bodyPr>
          <a:lstStyle/>
          <a:p>
            <a:r>
              <a:rPr lang="en-US" dirty="0" smtClean="0">
                <a:latin typeface="Baskerville Old Face" panose="02020602080505020303" pitchFamily="18" charset="0"/>
              </a:rPr>
              <a:t>“Washington at Princeton”, 1779</a:t>
            </a:r>
          </a:p>
          <a:p>
            <a:endParaRPr lang="en-US" dirty="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Sold for 21.3 million dollars in 2005</a:t>
            </a:r>
            <a:endParaRPr lang="en-US" dirty="0">
              <a:latin typeface="Baskerville Old Face" panose="02020602080505020303" pitchFamily="18" charset="0"/>
            </a:endParaRPr>
          </a:p>
        </p:txBody>
      </p:sp>
    </p:spTree>
    <p:extLst>
      <p:ext uri="{BB962C8B-B14F-4D97-AF65-F5344CB8AC3E}">
        <p14:creationId xmlns:p14="http://schemas.microsoft.com/office/powerpoint/2010/main" val="221157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57200" y="0"/>
            <a:ext cx="8228520" cy="913320"/>
          </a:xfrm>
          <a:prstGeom prst="rect">
            <a:avLst/>
          </a:prstGeom>
        </p:spPr>
        <p:txBody>
          <a:bodyPr lIns="90000" tIns="45000" rIns="90000" bIns="45000" anchor="ctr"/>
          <a:lstStyle/>
          <a:p>
            <a:pPr algn="ctr">
              <a:lnSpc>
                <a:spcPct val="100000"/>
              </a:lnSpc>
            </a:pPr>
            <a:r>
              <a:rPr lang="en-US" sz="4400" dirty="0" smtClean="0">
                <a:solidFill>
                  <a:srgbClr val="000000"/>
                </a:solidFill>
                <a:latin typeface="Baskerville Old Face" panose="02020602080505020303" pitchFamily="18" charset="0"/>
              </a:rPr>
              <a:t>Exhumation of </a:t>
            </a:r>
            <a:r>
              <a:rPr lang="en-US" sz="4400" dirty="0">
                <a:solidFill>
                  <a:srgbClr val="000000"/>
                </a:solidFill>
                <a:latin typeface="Baskerville Old Face" panose="02020602080505020303" pitchFamily="18" charset="0"/>
              </a:rPr>
              <a:t>t</a:t>
            </a:r>
            <a:r>
              <a:rPr lang="en-US" sz="4400" dirty="0" smtClean="0">
                <a:solidFill>
                  <a:srgbClr val="000000"/>
                </a:solidFill>
                <a:latin typeface="Baskerville Old Face" panose="02020602080505020303" pitchFamily="18" charset="0"/>
              </a:rPr>
              <a:t>he </a:t>
            </a:r>
            <a:r>
              <a:rPr lang="en-US" sz="4400" dirty="0">
                <a:solidFill>
                  <a:srgbClr val="000000"/>
                </a:solidFill>
                <a:latin typeface="Baskerville Old Face" panose="02020602080505020303" pitchFamily="18" charset="0"/>
              </a:rPr>
              <a:t>Mastodon, </a:t>
            </a:r>
            <a:endParaRPr lang="en-US" sz="4400" dirty="0" smtClean="0">
              <a:solidFill>
                <a:srgbClr val="000000"/>
              </a:solidFill>
              <a:latin typeface="Baskerville Old Face" panose="02020602080505020303" pitchFamily="18" charset="0"/>
            </a:endParaRPr>
          </a:p>
          <a:p>
            <a:pPr algn="ctr"/>
            <a:r>
              <a:rPr lang="en-US" dirty="0">
                <a:solidFill>
                  <a:srgbClr val="000000"/>
                </a:solidFill>
                <a:latin typeface="Baskerville Old Face" panose="02020602080505020303" pitchFamily="18" charset="0"/>
              </a:rPr>
              <a:t>Charles </a:t>
            </a:r>
            <a:r>
              <a:rPr lang="en-US" dirty="0" err="1">
                <a:solidFill>
                  <a:srgbClr val="000000"/>
                </a:solidFill>
                <a:latin typeface="Baskerville Old Face" panose="02020602080505020303" pitchFamily="18" charset="0"/>
              </a:rPr>
              <a:t>Willson</a:t>
            </a:r>
            <a:r>
              <a:rPr lang="en-US" dirty="0">
                <a:solidFill>
                  <a:srgbClr val="000000"/>
                </a:solidFill>
                <a:latin typeface="Baskerville Old Face" panose="02020602080505020303" pitchFamily="18" charset="0"/>
              </a:rPr>
              <a:t> Peale </a:t>
            </a:r>
            <a:r>
              <a:rPr lang="en-US" dirty="0" smtClean="0">
                <a:solidFill>
                  <a:srgbClr val="000000"/>
                </a:solidFill>
                <a:latin typeface="Baskerville Old Face" panose="02020602080505020303" pitchFamily="18" charset="0"/>
              </a:rPr>
              <a:t>	1806     </a:t>
            </a:r>
            <a:r>
              <a:rPr lang="en-US" dirty="0">
                <a:latin typeface="Baskerville Old Face" panose="02020602080505020303" pitchFamily="18" charset="0"/>
              </a:rPr>
              <a:t>49 x 61</a:t>
            </a:r>
            <a:r>
              <a:rPr lang="en-US" dirty="0" smtClean="0">
                <a:latin typeface="Baskerville Old Face" panose="02020602080505020303" pitchFamily="18" charset="0"/>
              </a:rPr>
              <a:t>½”</a:t>
            </a:r>
            <a:endParaRPr dirty="0">
              <a:latin typeface="Baskerville Old Face" panose="02020602080505020303" pitchFamily="18" charset="0"/>
            </a:endParaRPr>
          </a:p>
        </p:txBody>
      </p:sp>
      <p:pic>
        <p:nvPicPr>
          <p:cNvPr id="4098" name="Picture 2" descr="Image result for peale exhu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67398"/>
            <a:ext cx="7132932" cy="585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762500" cy="3295650"/>
          </a:xfrm>
          <a:prstGeom prst="rect">
            <a:avLst/>
          </a:prstGeom>
        </p:spPr>
      </p:pic>
      <p:pic>
        <p:nvPicPr>
          <p:cNvPr id="5" name="Picture 4"/>
          <p:cNvPicPr>
            <a:picLocks noChangeAspect="1"/>
          </p:cNvPicPr>
          <p:nvPr/>
        </p:nvPicPr>
        <p:blipFill>
          <a:blip r:embed="rId3"/>
          <a:stretch>
            <a:fillRect/>
          </a:stretch>
        </p:blipFill>
        <p:spPr>
          <a:xfrm>
            <a:off x="4114800" y="3429000"/>
            <a:ext cx="4762500" cy="3209925"/>
          </a:xfrm>
          <a:prstGeom prst="rect">
            <a:avLst/>
          </a:prstGeom>
        </p:spPr>
      </p:pic>
    </p:spTree>
    <p:extLst>
      <p:ext uri="{BB962C8B-B14F-4D97-AF65-F5344CB8AC3E}">
        <p14:creationId xmlns:p14="http://schemas.microsoft.com/office/powerpoint/2010/main" val="422901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534060" y="0"/>
            <a:ext cx="8228520" cy="1141920"/>
          </a:xfrm>
          <a:prstGeom prst="rect">
            <a:avLst/>
          </a:prstGeom>
        </p:spPr>
        <p:txBody>
          <a:bodyPr lIns="90000" tIns="45000" rIns="90000" bIns="45000" anchor="ctr"/>
          <a:lstStyle/>
          <a:p>
            <a:pPr algn="ctr">
              <a:lnSpc>
                <a:spcPct val="100000"/>
              </a:lnSpc>
            </a:pPr>
            <a:r>
              <a:rPr lang="en-US" sz="4400" dirty="0">
                <a:solidFill>
                  <a:srgbClr val="000000"/>
                </a:solidFill>
                <a:latin typeface="Baskerville Old Face" panose="02020602080505020303" pitchFamily="18" charset="0"/>
              </a:rPr>
              <a:t>George Washington, </a:t>
            </a:r>
            <a:r>
              <a:rPr lang="en-US" sz="4400" dirty="0" smtClean="0">
                <a:solidFill>
                  <a:srgbClr val="000000"/>
                </a:solidFill>
                <a:latin typeface="Baskerville Old Face" panose="02020602080505020303" pitchFamily="18" charset="0"/>
              </a:rPr>
              <a:t>1796</a:t>
            </a:r>
          </a:p>
          <a:p>
            <a:pPr algn="ctr"/>
            <a:r>
              <a:rPr lang="en-US" dirty="0">
                <a:solidFill>
                  <a:srgbClr val="000000"/>
                </a:solidFill>
                <a:latin typeface="Baskerville Old Face" panose="02020602080505020303" pitchFamily="18" charset="0"/>
              </a:rPr>
              <a:t>Gilbert Stuart</a:t>
            </a:r>
            <a:endParaRPr lang="en-US" dirty="0">
              <a:latin typeface="Baskerville Old Face" panose="02020602080505020303" pitchFamily="18" charset="0"/>
            </a:endParaRPr>
          </a:p>
          <a:p>
            <a:pPr algn="ctr">
              <a:lnSpc>
                <a:spcPct val="100000"/>
              </a:lnSpc>
            </a:pPr>
            <a:endParaRPr dirty="0">
              <a:latin typeface="Baskerville Old Face" panose="02020602080505020303" pitchFamily="18" charset="0"/>
            </a:endParaRPr>
          </a:p>
        </p:txBody>
      </p:sp>
      <p:pic>
        <p:nvPicPr>
          <p:cNvPr id="105" name="Picture 2"/>
          <p:cNvPicPr/>
          <p:nvPr/>
        </p:nvPicPr>
        <p:blipFill>
          <a:blip r:embed="rId3"/>
          <a:stretch>
            <a:fillRect/>
          </a:stretch>
        </p:blipFill>
        <p:spPr>
          <a:xfrm>
            <a:off x="4495800" y="914400"/>
            <a:ext cx="4266780" cy="5535000"/>
          </a:xfrm>
          <a:prstGeom prst="rect">
            <a:avLst/>
          </a:prstGeom>
        </p:spPr>
      </p:pic>
      <p:sp>
        <p:nvSpPr>
          <p:cNvPr id="106" name="CustomShape 2"/>
          <p:cNvSpPr/>
          <p:nvPr/>
        </p:nvSpPr>
        <p:spPr>
          <a:xfrm>
            <a:off x="380880" y="1416600"/>
            <a:ext cx="3732840" cy="4950264"/>
          </a:xfrm>
          <a:prstGeom prst="rect">
            <a:avLst/>
          </a:prstGeom>
        </p:spPr>
        <p:txBody>
          <a:bodyPr lIns="90000" tIns="45000" rIns="90000" bIns="45000"/>
          <a:lstStyle/>
          <a:p>
            <a:pPr>
              <a:lnSpc>
                <a:spcPct val="100000"/>
              </a:lnSpc>
              <a:buFont typeface="Arial"/>
              <a:buChar char="•"/>
            </a:pPr>
            <a:r>
              <a:rPr lang="en-US" dirty="0" smtClean="0">
                <a:solidFill>
                  <a:srgbClr val="000000"/>
                </a:solidFill>
                <a:latin typeface="Baskerville Old Face" panose="02020602080505020303" pitchFamily="18" charset="0"/>
              </a:rPr>
              <a:t>National Portrait Gallery and Museum of Fine Arts, Boston</a:t>
            </a:r>
          </a:p>
          <a:p>
            <a:pPr>
              <a:lnSpc>
                <a:spcPct val="100000"/>
              </a:lnSpc>
            </a:pPr>
            <a:endParaRPr lang="en-US" dirty="0" smtClean="0">
              <a:solidFill>
                <a:srgbClr val="000000"/>
              </a:solidFill>
              <a:latin typeface="Baskerville Old Face" panose="02020602080505020303" pitchFamily="18" charset="0"/>
            </a:endParaRPr>
          </a:p>
          <a:p>
            <a:pPr>
              <a:lnSpc>
                <a:spcPct val="100000"/>
              </a:lnSpc>
              <a:buFont typeface="Arial"/>
              <a:buChar char="•"/>
            </a:pPr>
            <a:r>
              <a:rPr lang="en-US" dirty="0" smtClean="0">
                <a:solidFill>
                  <a:srgbClr val="000000"/>
                </a:solidFill>
                <a:latin typeface="Baskerville Old Face" panose="02020602080505020303" pitchFamily="18" charset="0"/>
              </a:rPr>
              <a:t>His </a:t>
            </a:r>
            <a:r>
              <a:rPr lang="en-US" dirty="0">
                <a:solidFill>
                  <a:srgbClr val="000000"/>
                </a:solidFill>
                <a:latin typeface="Baskerville Old Face" panose="02020602080505020303" pitchFamily="18" charset="0"/>
              </a:rPr>
              <a:t>best known work, the unfinished portrait of George Washington, </a:t>
            </a:r>
            <a:r>
              <a:rPr lang="en-US" dirty="0" smtClean="0">
                <a:solidFill>
                  <a:srgbClr val="000000"/>
                </a:solidFill>
                <a:latin typeface="Baskerville Old Face" panose="02020602080505020303" pitchFamily="18" charset="0"/>
              </a:rPr>
              <a:t>sometimes </a:t>
            </a:r>
            <a:r>
              <a:rPr lang="en-US" dirty="0">
                <a:solidFill>
                  <a:srgbClr val="000000"/>
                </a:solidFill>
                <a:latin typeface="Baskerville Old Face" panose="02020602080505020303" pitchFamily="18" charset="0"/>
              </a:rPr>
              <a:t>referred to as </a:t>
            </a:r>
            <a:r>
              <a:rPr lang="en-US" i="1" dirty="0">
                <a:solidFill>
                  <a:srgbClr val="000000"/>
                </a:solidFill>
                <a:latin typeface="Baskerville Old Face" panose="02020602080505020303" pitchFamily="18" charset="0"/>
              </a:rPr>
              <a:t>The Athenaeum</a:t>
            </a:r>
            <a:r>
              <a:rPr lang="en-US" dirty="0">
                <a:solidFill>
                  <a:srgbClr val="000000"/>
                </a:solidFill>
                <a:latin typeface="Baskerville Old Face" panose="02020602080505020303" pitchFamily="18" charset="0"/>
              </a:rPr>
              <a:t>, was begun in 1796 and never finished.</a:t>
            </a:r>
            <a:endParaRPr dirty="0">
              <a:latin typeface="Baskerville Old Face" panose="02020602080505020303" pitchFamily="18" charset="0"/>
            </a:endParaRPr>
          </a:p>
          <a:p>
            <a:pPr>
              <a:lnSpc>
                <a:spcPct val="100000"/>
              </a:lnSpc>
              <a:buFont typeface="Arial"/>
              <a:buChar char="•"/>
            </a:pPr>
            <a:r>
              <a:rPr lang="en-US" dirty="0">
                <a:solidFill>
                  <a:srgbClr val="000000"/>
                </a:solidFill>
                <a:latin typeface="Baskerville Old Face" panose="02020602080505020303" pitchFamily="18" charset="0"/>
              </a:rPr>
              <a:t>Stuart kept the portrait and used it to paint 130 copies which he sold for $100 each. </a:t>
            </a:r>
            <a:endParaRPr dirty="0">
              <a:latin typeface="Baskerville Old Face" panose="02020602080505020303" pitchFamily="18" charset="0"/>
            </a:endParaRPr>
          </a:p>
          <a:p>
            <a:pPr>
              <a:lnSpc>
                <a:spcPct val="100000"/>
              </a:lnSpc>
              <a:buFont typeface="Arial"/>
              <a:buChar char="•"/>
            </a:pPr>
            <a:r>
              <a:rPr lang="en-US" dirty="0">
                <a:solidFill>
                  <a:srgbClr val="000000"/>
                </a:solidFill>
                <a:latin typeface="Baskerville Old Face" panose="02020602080505020303" pitchFamily="18" charset="0"/>
              </a:rPr>
              <a:t>The image of George Washington featured in the painting has appeared on the United States one-dollar bill for over a century, and on various U.S. Postage stamps of the 19th century and early 20th century.</a:t>
            </a:r>
            <a:endParaRPr dirty="0">
              <a:latin typeface="Baskerville Old Face" panose="02020602080505020303" pitchFamily="18" charset="0"/>
            </a:endParaRPr>
          </a:p>
          <a:p>
            <a:pPr>
              <a:lnSpc>
                <a:spcPct val="100000"/>
              </a:lnSpc>
            </a:pPr>
            <a:endParaRPr dirty="0"/>
          </a:p>
        </p:txBody>
      </p:sp>
      <p:pic>
        <p:nvPicPr>
          <p:cNvPr id="4" name="Picture 3"/>
          <p:cNvPicPr>
            <a:picLocks noChangeAspect="1"/>
          </p:cNvPicPr>
          <p:nvPr/>
        </p:nvPicPr>
        <p:blipFill>
          <a:blip r:embed="rId4"/>
          <a:stretch>
            <a:fillRect/>
          </a:stretch>
        </p:blipFill>
        <p:spPr>
          <a:xfrm>
            <a:off x="5093760" y="4800600"/>
            <a:ext cx="2981700" cy="18676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2880"/>
            <a:ext cx="8228520" cy="987720"/>
          </a:xfrm>
          <a:prstGeom prst="rect">
            <a:avLst/>
          </a:prstGeom>
        </p:spPr>
        <p:txBody>
          <a:bodyPr lIns="90000" tIns="45000" rIns="90000" bIns="45000" anchor="ctr"/>
          <a:lstStyle/>
          <a:p>
            <a:pPr algn="ctr">
              <a:lnSpc>
                <a:spcPct val="100000"/>
              </a:lnSpc>
            </a:pPr>
            <a:r>
              <a:rPr lang="en-US" sz="4400" dirty="0" smtClean="0">
                <a:solidFill>
                  <a:srgbClr val="000000"/>
                </a:solidFill>
                <a:latin typeface="Baskerville Old Face" panose="02020602080505020303" pitchFamily="18" charset="0"/>
              </a:rPr>
              <a:t>Moonlit</a:t>
            </a:r>
            <a:endParaRPr lang="en-US" sz="4400" dirty="0" smtClean="0">
              <a:solidFill>
                <a:srgbClr val="000000"/>
              </a:solidFill>
              <a:latin typeface="Baskerville Old Face" panose="02020602080505020303" pitchFamily="18" charset="0"/>
            </a:endParaRPr>
          </a:p>
          <a:p>
            <a:pPr algn="ctr"/>
            <a:r>
              <a:rPr lang="en-US" dirty="0">
                <a:solidFill>
                  <a:srgbClr val="000000"/>
                </a:solidFill>
                <a:latin typeface="Baskerville Old Face" panose="02020602080505020303" pitchFamily="18" charset="0"/>
              </a:rPr>
              <a:t>Washington Allston</a:t>
            </a:r>
            <a:endParaRPr lang="en-US" dirty="0">
              <a:latin typeface="Baskerville Old Face" panose="02020602080505020303" pitchFamily="18" charset="0"/>
            </a:endParaRPr>
          </a:p>
          <a:p>
            <a:pPr algn="ctr">
              <a:lnSpc>
                <a:spcPct val="100000"/>
              </a:lnSpc>
            </a:pPr>
            <a:r>
              <a:rPr lang="en-US" dirty="0" smtClean="0">
                <a:solidFill>
                  <a:srgbClr val="000000"/>
                </a:solidFill>
                <a:latin typeface="Baskerville Old Face" panose="02020602080505020303" pitchFamily="18" charset="0"/>
              </a:rPr>
              <a:t>1819             </a:t>
            </a:r>
            <a:r>
              <a:rPr lang="en-US" dirty="0" smtClean="0">
                <a:latin typeface="Baskerville Old Face" panose="02020602080505020303" pitchFamily="18" charset="0"/>
              </a:rPr>
              <a:t>25 </a:t>
            </a:r>
            <a:r>
              <a:rPr lang="en-US" dirty="0">
                <a:latin typeface="Baskerville Old Face" panose="02020602080505020303" pitchFamily="18" charset="0"/>
              </a:rPr>
              <a:t>1/8 x 35 3/4 </a:t>
            </a:r>
            <a:r>
              <a:rPr lang="en-US" dirty="0" smtClean="0">
                <a:latin typeface="Baskerville Old Face" panose="02020602080505020303" pitchFamily="18" charset="0"/>
              </a:rPr>
              <a:t>in	Museum of Fine Arts, Boston</a:t>
            </a:r>
            <a:endParaRPr dirty="0">
              <a:latin typeface="Baskerville Old Face" panose="02020602080505020303" pitchFamily="18" charset="0"/>
            </a:endParaRPr>
          </a:p>
        </p:txBody>
      </p:sp>
      <p:pic>
        <p:nvPicPr>
          <p:cNvPr id="1026" name="Picture 2" descr="http://mfas3.s3.amazonaws.com/objects/SC174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7" y="1141185"/>
            <a:ext cx="8152320" cy="5716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457200" y="150949"/>
            <a:ext cx="8228520" cy="1141920"/>
          </a:xfrm>
          <a:prstGeom prst="rect">
            <a:avLst/>
          </a:prstGeom>
        </p:spPr>
        <p:txBody>
          <a:bodyPr lIns="90000" tIns="45000" rIns="90000" bIns="45000" anchor="ctr"/>
          <a:lstStyle/>
          <a:p>
            <a:pPr algn="ctr">
              <a:lnSpc>
                <a:spcPct val="100000"/>
              </a:lnSpc>
            </a:pPr>
            <a:r>
              <a:rPr lang="en-US" sz="4400" dirty="0">
                <a:solidFill>
                  <a:srgbClr val="000000"/>
                </a:solidFill>
                <a:latin typeface="Baskerville Old Face" panose="02020602080505020303" pitchFamily="18" charset="0"/>
              </a:rPr>
              <a:t>Death of General Wolf, </a:t>
            </a:r>
            <a:r>
              <a:rPr lang="en-US" sz="4400" dirty="0" smtClean="0">
                <a:solidFill>
                  <a:srgbClr val="000000"/>
                </a:solidFill>
                <a:latin typeface="Baskerville Old Face" panose="02020602080505020303" pitchFamily="18" charset="0"/>
              </a:rPr>
              <a:t>1770 </a:t>
            </a:r>
          </a:p>
          <a:p>
            <a:pPr algn="ctr">
              <a:lnSpc>
                <a:spcPct val="100000"/>
              </a:lnSpc>
            </a:pPr>
            <a:r>
              <a:rPr lang="en-US" sz="1600" dirty="0" smtClean="0">
                <a:solidFill>
                  <a:srgbClr val="000000"/>
                </a:solidFill>
                <a:latin typeface="Baskerville Old Face" panose="02020602080505020303" pitchFamily="18" charset="0"/>
              </a:rPr>
              <a:t>Benjamin West</a:t>
            </a:r>
            <a:endParaRPr sz="1600" dirty="0">
              <a:latin typeface="Baskerville Old Face" panose="02020602080505020303" pitchFamily="18" charset="0"/>
            </a:endParaRPr>
          </a:p>
          <a:p>
            <a:pPr algn="ctr"/>
            <a:r>
              <a:rPr lang="en-US" sz="1400" dirty="0" smtClean="0">
                <a:solidFill>
                  <a:srgbClr val="000000"/>
                </a:solidFill>
                <a:latin typeface="Baskerville Old Face" panose="02020602080505020303" pitchFamily="18" charset="0"/>
              </a:rPr>
              <a:t>4’11”x7’       National </a:t>
            </a:r>
            <a:r>
              <a:rPr lang="en-US" sz="1400" dirty="0">
                <a:solidFill>
                  <a:srgbClr val="000000"/>
                </a:solidFill>
                <a:latin typeface="Baskerville Old Face" panose="02020602080505020303" pitchFamily="18" charset="0"/>
              </a:rPr>
              <a:t>Gallery of Art, Ottawa</a:t>
            </a:r>
            <a:endParaRPr dirty="0">
              <a:latin typeface="Baskerville Old Face" panose="02020602080505020303" pitchFamily="18" charset="0"/>
            </a:endParaRPr>
          </a:p>
        </p:txBody>
      </p:sp>
      <p:pic>
        <p:nvPicPr>
          <p:cNvPr id="2" name="Picture 2" descr="Image result for death of general wol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82238"/>
            <a:ext cx="7696200" cy="5457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491836" y="76200"/>
            <a:ext cx="8228520" cy="1141920"/>
          </a:xfrm>
          <a:prstGeom prst="rect">
            <a:avLst/>
          </a:prstGeom>
        </p:spPr>
        <p:txBody>
          <a:bodyPr lIns="90000" tIns="45000" rIns="90000" bIns="45000" anchor="ctr"/>
          <a:lstStyle/>
          <a:p>
            <a:pPr algn="ctr">
              <a:lnSpc>
                <a:spcPct val="100000"/>
              </a:lnSpc>
            </a:pPr>
            <a:r>
              <a:rPr lang="en-US" sz="4400" dirty="0">
                <a:solidFill>
                  <a:srgbClr val="000000"/>
                </a:solidFill>
                <a:latin typeface="Baskerville Old Face" panose="02020602080505020303" pitchFamily="18" charset="0"/>
              </a:rPr>
              <a:t>Paul Revere, </a:t>
            </a:r>
            <a:r>
              <a:rPr lang="en-US" sz="4400" dirty="0" smtClean="0">
                <a:solidFill>
                  <a:srgbClr val="000000"/>
                </a:solidFill>
                <a:latin typeface="Baskerville Old Face" panose="02020602080505020303" pitchFamily="18" charset="0"/>
              </a:rPr>
              <a:t>1768-1770</a:t>
            </a:r>
          </a:p>
          <a:p>
            <a:pPr algn="ctr"/>
            <a:r>
              <a:rPr lang="en-US" sz="2400" dirty="0">
                <a:solidFill>
                  <a:srgbClr val="000000"/>
                </a:solidFill>
                <a:latin typeface="Baskerville Old Face" panose="02020602080505020303" pitchFamily="18" charset="0"/>
              </a:rPr>
              <a:t>John Singleton </a:t>
            </a:r>
            <a:r>
              <a:rPr lang="en-US" sz="2400" dirty="0" smtClean="0">
                <a:solidFill>
                  <a:srgbClr val="000000"/>
                </a:solidFill>
                <a:latin typeface="Baskerville Old Face" panose="02020602080505020303" pitchFamily="18" charset="0"/>
              </a:rPr>
              <a:t>Copley</a:t>
            </a:r>
            <a:endParaRPr sz="2400" dirty="0">
              <a:latin typeface="Baskerville Old Face" panose="02020602080505020303" pitchFamily="18" charset="0"/>
            </a:endParaRPr>
          </a:p>
          <a:p>
            <a:pPr algn="ctr"/>
            <a:r>
              <a:rPr lang="en-US" sz="2400" dirty="0">
                <a:solidFill>
                  <a:srgbClr val="000000"/>
                </a:solidFill>
                <a:latin typeface="Baskerville Old Face" panose="02020602080505020303" pitchFamily="18" charset="0"/>
              </a:rPr>
              <a:t>35 1/8 x 28 1/2 in, Museum of Fine Arts, Boston</a:t>
            </a:r>
            <a:endParaRPr sz="2400" dirty="0">
              <a:latin typeface="Baskerville Old Face" panose="02020602080505020303" pitchFamily="18" charset="0"/>
            </a:endParaRPr>
          </a:p>
        </p:txBody>
      </p:sp>
      <p:pic>
        <p:nvPicPr>
          <p:cNvPr id="77" name="Picture 2"/>
          <p:cNvPicPr/>
          <p:nvPr/>
        </p:nvPicPr>
        <p:blipFill>
          <a:blip r:embed="rId3"/>
          <a:stretch>
            <a:fillRect/>
          </a:stretch>
        </p:blipFill>
        <p:spPr>
          <a:xfrm>
            <a:off x="4191000" y="1403520"/>
            <a:ext cx="4385504" cy="5454480"/>
          </a:xfrm>
          <a:prstGeom prst="rect">
            <a:avLst/>
          </a:prstGeom>
        </p:spPr>
      </p:pic>
      <p:sp>
        <p:nvSpPr>
          <p:cNvPr id="78" name="CustomShape 2"/>
          <p:cNvSpPr/>
          <p:nvPr/>
        </p:nvSpPr>
        <p:spPr>
          <a:xfrm>
            <a:off x="304800" y="1600200"/>
            <a:ext cx="3428880" cy="4920000"/>
          </a:xfrm>
          <a:prstGeom prst="rect">
            <a:avLst/>
          </a:prstGeom>
        </p:spPr>
        <p:txBody>
          <a:bodyPr lIns="90000" tIns="45000" rIns="90000" bIns="45000"/>
          <a:lstStyle/>
          <a:p>
            <a:pPr>
              <a:lnSpc>
                <a:spcPct val="100000"/>
              </a:lnSpc>
            </a:pPr>
            <a:endParaRPr dirty="0">
              <a:latin typeface="Baskerville Old Face" panose="02020602080505020303" pitchFamily="18" charset="0"/>
            </a:endParaRPr>
          </a:p>
          <a:p>
            <a:pPr>
              <a:lnSpc>
                <a:spcPct val="100000"/>
              </a:lnSpc>
            </a:pPr>
            <a:r>
              <a:rPr lang="en-US" dirty="0" smtClean="0">
                <a:solidFill>
                  <a:srgbClr val="000000"/>
                </a:solidFill>
                <a:latin typeface="Baskerville Old Face" panose="02020602080505020303" pitchFamily="18" charset="0"/>
              </a:rPr>
              <a:t>An </a:t>
            </a:r>
            <a:r>
              <a:rPr lang="en-US" dirty="0">
                <a:solidFill>
                  <a:srgbClr val="000000"/>
                </a:solidFill>
                <a:latin typeface="Baskerville Old Face" panose="02020602080505020303" pitchFamily="18" charset="0"/>
              </a:rPr>
              <a:t>idealized image of the artisan at work – casual clothing but a pristine “work” area.</a:t>
            </a:r>
            <a:endParaRPr dirty="0">
              <a:latin typeface="Baskerville Old Face" panose="02020602080505020303" pitchFamily="18" charset="0"/>
            </a:endParaRPr>
          </a:p>
          <a:p>
            <a:pPr>
              <a:lnSpc>
                <a:spcPct val="100000"/>
              </a:lnSpc>
            </a:pPr>
            <a:endParaRPr dirty="0">
              <a:latin typeface="Baskerville Old Face" panose="02020602080505020303" pitchFamily="18" charset="0"/>
            </a:endParaRPr>
          </a:p>
          <a:p>
            <a:pPr>
              <a:lnSpc>
                <a:spcPct val="100000"/>
              </a:lnSpc>
            </a:pPr>
            <a:r>
              <a:rPr lang="en-US" dirty="0">
                <a:solidFill>
                  <a:srgbClr val="000000"/>
                </a:solidFill>
                <a:latin typeface="Baskerville Old Face" panose="02020602080505020303" pitchFamily="18" charset="0"/>
              </a:rPr>
              <a:t>The reason for the commission of this portrait and the identification of the client who paid for it remain mysteries. </a:t>
            </a:r>
            <a:endParaRPr dirty="0">
              <a:latin typeface="Baskerville Old Face" panose="02020602080505020303" pitchFamily="18" charset="0"/>
            </a:endParaRPr>
          </a:p>
          <a:p>
            <a:pPr>
              <a:lnSpc>
                <a:spcPct val="100000"/>
              </a:lnSpc>
            </a:pPr>
            <a:endParaRPr dirty="0">
              <a:latin typeface="Baskerville Old Face" panose="02020602080505020303" pitchFamily="18" charset="0"/>
            </a:endParaRPr>
          </a:p>
          <a:p>
            <a:pPr>
              <a:lnSpc>
                <a:spcPct val="100000"/>
              </a:lnSpc>
            </a:pPr>
            <a:r>
              <a:rPr lang="en-US" dirty="0">
                <a:solidFill>
                  <a:srgbClr val="000000"/>
                </a:solidFill>
                <a:latin typeface="Baskerville Old Face" panose="02020602080505020303" pitchFamily="18" charset="0"/>
              </a:rPr>
              <a:t>“Paul Revere” did not become a public image during the Revolution or in its aftermath. The Copley portrait remained in the Revere family after the sitter’s death in 1818, apparently relegated to an attic because it was “too informal”. </a:t>
            </a:r>
            <a:endParaRPr dirty="0">
              <a:latin typeface="Baskerville Old Face" panose="02020602080505020303"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fas3.s3.amazonaws.com/styles/1000px/s3/objects/128-42.jpg?itok=nG8L5A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6" y="379905"/>
            <a:ext cx="3699164" cy="56218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0"/>
            <a:ext cx="4515577" cy="296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66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p:cNvPicPr/>
          <p:nvPr/>
        </p:nvPicPr>
        <p:blipFill>
          <a:blip r:embed="rId3"/>
          <a:stretch>
            <a:fillRect/>
          </a:stretch>
        </p:blipFill>
        <p:spPr>
          <a:xfrm>
            <a:off x="381000" y="152400"/>
            <a:ext cx="8031480" cy="64312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
          <p:cNvPicPr/>
          <p:nvPr/>
        </p:nvPicPr>
        <p:blipFill>
          <a:blip r:embed="rId3"/>
          <a:stretch>
            <a:fillRect/>
          </a:stretch>
        </p:blipFill>
        <p:spPr>
          <a:xfrm>
            <a:off x="5791200" y="3809880"/>
            <a:ext cx="1618200" cy="2856600"/>
          </a:xfrm>
          <a:prstGeom prst="rect">
            <a:avLst/>
          </a:prstGeom>
        </p:spPr>
      </p:pic>
      <p:pic>
        <p:nvPicPr>
          <p:cNvPr id="85" name="Picture 3"/>
          <p:cNvPicPr/>
          <p:nvPr/>
        </p:nvPicPr>
        <p:blipFill>
          <a:blip r:embed="rId4"/>
          <a:stretch>
            <a:fillRect/>
          </a:stretch>
        </p:blipFill>
        <p:spPr>
          <a:xfrm>
            <a:off x="6883400" y="280240"/>
            <a:ext cx="1884960" cy="3332520"/>
          </a:xfrm>
          <a:prstGeom prst="rect">
            <a:avLst/>
          </a:prstGeom>
        </p:spPr>
      </p:pic>
      <p:pic>
        <p:nvPicPr>
          <p:cNvPr id="86" name="Picture 4"/>
          <p:cNvPicPr/>
          <p:nvPr/>
        </p:nvPicPr>
        <p:blipFill>
          <a:blip r:embed="rId5"/>
          <a:stretch>
            <a:fillRect/>
          </a:stretch>
        </p:blipFill>
        <p:spPr>
          <a:xfrm>
            <a:off x="3999400" y="280240"/>
            <a:ext cx="2694600" cy="3475440"/>
          </a:xfrm>
          <a:prstGeom prst="rect">
            <a:avLst/>
          </a:prstGeom>
        </p:spPr>
      </p:pic>
      <p:pic>
        <p:nvPicPr>
          <p:cNvPr id="87" name="Picture 5"/>
          <p:cNvPicPr/>
          <p:nvPr/>
        </p:nvPicPr>
        <p:blipFill>
          <a:blip r:embed="rId6"/>
          <a:stretch>
            <a:fillRect/>
          </a:stretch>
        </p:blipFill>
        <p:spPr>
          <a:xfrm>
            <a:off x="381000" y="4081500"/>
            <a:ext cx="5294880" cy="2313360"/>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592" y="533400"/>
            <a:ext cx="3848154" cy="302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7524720" y="3872640"/>
            <a:ext cx="1441272" cy="2552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4636" y="76200"/>
            <a:ext cx="9067800" cy="1141920"/>
          </a:xfrm>
          <a:prstGeom prst="rect">
            <a:avLst/>
          </a:prstGeom>
        </p:spPr>
        <p:txBody>
          <a:bodyPr lIns="90000" tIns="45000" rIns="90000" bIns="45000" anchor="ctr"/>
          <a:lstStyle/>
          <a:p>
            <a:pPr algn="ctr">
              <a:lnSpc>
                <a:spcPct val="100000"/>
              </a:lnSpc>
            </a:pPr>
            <a:r>
              <a:rPr lang="en-US" sz="3600" dirty="0">
                <a:solidFill>
                  <a:srgbClr val="000000"/>
                </a:solidFill>
                <a:latin typeface="Baskerville Old Face" panose="02020602080505020303" pitchFamily="18" charset="0"/>
              </a:rPr>
              <a:t>The Declaration of </a:t>
            </a:r>
            <a:r>
              <a:rPr lang="en-US" sz="3600" dirty="0" smtClean="0">
                <a:solidFill>
                  <a:srgbClr val="000000"/>
                </a:solidFill>
                <a:latin typeface="Baskerville Old Face" panose="02020602080505020303" pitchFamily="18" charset="0"/>
              </a:rPr>
              <a:t>Independence, July 4, 1776 </a:t>
            </a:r>
            <a:r>
              <a:rPr lang="en-US" sz="4400" dirty="0">
                <a:solidFill>
                  <a:srgbClr val="000000"/>
                </a:solidFill>
                <a:latin typeface="Baskerville Old Face" panose="02020602080505020303" pitchFamily="18" charset="0"/>
              </a:rPr>
              <a:t/>
            </a:r>
            <a:br>
              <a:rPr lang="en-US" sz="4400" dirty="0">
                <a:solidFill>
                  <a:srgbClr val="000000"/>
                </a:solidFill>
                <a:latin typeface="Baskerville Old Face" panose="02020602080505020303" pitchFamily="18" charset="0"/>
              </a:rPr>
            </a:br>
            <a:r>
              <a:rPr lang="en-US" dirty="0" smtClean="0">
                <a:solidFill>
                  <a:srgbClr val="000000"/>
                </a:solidFill>
                <a:latin typeface="Baskerville Old Face" panose="02020602080505020303" pitchFamily="18" charset="0"/>
              </a:rPr>
              <a:t>John Trumbull</a:t>
            </a:r>
            <a:endParaRPr lang="en-US" dirty="0" smtClean="0">
              <a:latin typeface="Baskerville Old Face" panose="02020602080505020303" pitchFamily="18" charset="0"/>
            </a:endParaRPr>
          </a:p>
          <a:p>
            <a:pPr algn="ctr">
              <a:lnSpc>
                <a:spcPct val="100000"/>
              </a:lnSpc>
            </a:pPr>
            <a:r>
              <a:rPr lang="en-US" dirty="0" smtClean="0">
                <a:solidFill>
                  <a:srgbClr val="000000"/>
                </a:solidFill>
                <a:latin typeface="Baskerville Old Face" panose="02020602080505020303" pitchFamily="18" charset="0"/>
              </a:rPr>
              <a:t>1818  </a:t>
            </a:r>
            <a:r>
              <a:rPr lang="en-US" dirty="0" smtClean="0">
                <a:solidFill>
                  <a:srgbClr val="000000"/>
                </a:solidFill>
                <a:latin typeface="Baskerville Old Face" panose="02020602080505020303" pitchFamily="18" charset="0"/>
              </a:rPr>
              <a:t>	12’x18’	United States Capitol </a:t>
            </a:r>
            <a:r>
              <a:rPr lang="en-US" dirty="0" smtClean="0">
                <a:solidFill>
                  <a:srgbClr val="000000"/>
                </a:solidFill>
                <a:latin typeface="Baskerville Old Face" panose="02020602080505020303" pitchFamily="18" charset="0"/>
              </a:rPr>
              <a:t>Building</a:t>
            </a:r>
            <a:endParaRPr dirty="0">
              <a:latin typeface="Baskerville Old Face" panose="02020602080505020303" pitchFamily="18" charset="0"/>
            </a:endParaRPr>
          </a:p>
        </p:txBody>
      </p:sp>
      <p:pic>
        <p:nvPicPr>
          <p:cNvPr id="92" name="Picture 2"/>
          <p:cNvPicPr/>
          <p:nvPr/>
        </p:nvPicPr>
        <p:blipFill>
          <a:blip r:embed="rId3"/>
          <a:stretch>
            <a:fillRect/>
          </a:stretch>
        </p:blipFill>
        <p:spPr>
          <a:xfrm>
            <a:off x="533400" y="1295400"/>
            <a:ext cx="7883296" cy="5029200"/>
          </a:xfrm>
          <a:prstGeom prst="rect">
            <a:avLst/>
          </a:prstGeom>
        </p:spPr>
      </p:pic>
      <p:sp>
        <p:nvSpPr>
          <p:cNvPr id="2" name="Rectangle 1"/>
          <p:cNvSpPr/>
          <p:nvPr/>
        </p:nvSpPr>
        <p:spPr>
          <a:xfrm>
            <a:off x="131618" y="6324600"/>
            <a:ext cx="8873836" cy="738664"/>
          </a:xfrm>
          <a:prstGeom prst="rect">
            <a:avLst/>
          </a:prstGeom>
        </p:spPr>
        <p:txBody>
          <a:bodyPr wrap="square">
            <a:spAutoFit/>
          </a:bodyPr>
          <a:lstStyle/>
          <a:p>
            <a:r>
              <a:rPr lang="en-US" sz="1200" dirty="0" smtClean="0">
                <a:latin typeface="Baskerville Old Face" panose="02020602080505020303" pitchFamily="18" charset="0"/>
              </a:rPr>
              <a:t>The painting features the committee that drafted the </a:t>
            </a:r>
            <a:r>
              <a:rPr lang="en-US" sz="1200" b="1" dirty="0" smtClean="0">
                <a:latin typeface="Baskerville Old Face" panose="02020602080505020303" pitchFamily="18" charset="0"/>
              </a:rPr>
              <a:t>Declaration of Independence</a:t>
            </a:r>
            <a:r>
              <a:rPr lang="en-US" sz="1200" dirty="0" smtClean="0">
                <a:latin typeface="Baskerville Old Face" panose="02020602080505020303" pitchFamily="18" charset="0"/>
              </a:rPr>
              <a:t>— John Adams, Roger Sherman, Robert Livingston, Thomas Jefferson (presenting the document), and Benjamin Franklin — standing before John Hancock, the President of the Continental Congress.</a:t>
            </a:r>
          </a:p>
          <a:p>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99" y="533400"/>
            <a:ext cx="8834401" cy="5843588"/>
          </a:xfrm>
          <a:prstGeom prst="rect">
            <a:avLst/>
          </a:prstGeom>
        </p:spPr>
      </p:pic>
    </p:spTree>
    <p:extLst>
      <p:ext uri="{BB962C8B-B14F-4D97-AF65-F5344CB8AC3E}">
        <p14:creationId xmlns:p14="http://schemas.microsoft.com/office/powerpoint/2010/main" val="308940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5638800" y="457200"/>
            <a:ext cx="3199320" cy="1141920"/>
          </a:xfrm>
          <a:prstGeom prst="rect">
            <a:avLst/>
          </a:prstGeom>
        </p:spPr>
        <p:txBody>
          <a:bodyPr lIns="90000" tIns="45000" rIns="90000" bIns="45000" anchor="ctr"/>
          <a:lstStyle/>
          <a:p>
            <a:pPr algn="ctr">
              <a:lnSpc>
                <a:spcPct val="100000"/>
              </a:lnSpc>
            </a:pPr>
            <a:r>
              <a:rPr lang="en-US" sz="4400" dirty="0">
                <a:solidFill>
                  <a:srgbClr val="000000"/>
                </a:solidFill>
                <a:latin typeface="Baskerville Old Face" panose="02020602080505020303" pitchFamily="18" charset="0"/>
              </a:rPr>
              <a:t>Staircase Group, </a:t>
            </a:r>
            <a:r>
              <a:rPr lang="en-US" sz="4400" dirty="0" smtClean="0">
                <a:solidFill>
                  <a:srgbClr val="000000"/>
                </a:solidFill>
                <a:latin typeface="Baskerville Old Face" panose="02020602080505020303" pitchFamily="18" charset="0"/>
              </a:rPr>
              <a:t>1795</a:t>
            </a:r>
          </a:p>
          <a:p>
            <a:pPr algn="ctr">
              <a:lnSpc>
                <a:spcPct val="100000"/>
              </a:lnSpc>
            </a:pPr>
            <a:r>
              <a:rPr lang="en-US" sz="3600" dirty="0" smtClean="0">
                <a:solidFill>
                  <a:srgbClr val="000000"/>
                </a:solidFill>
                <a:latin typeface="Baskerville Old Face" panose="02020602080505020303" pitchFamily="18" charset="0"/>
              </a:rPr>
              <a:t>7’5”x39”</a:t>
            </a:r>
            <a:endParaRPr sz="3600" dirty="0">
              <a:latin typeface="Baskerville Old Face" panose="02020602080505020303" pitchFamily="18" charset="0"/>
            </a:endParaRPr>
          </a:p>
        </p:txBody>
      </p:sp>
      <p:pic>
        <p:nvPicPr>
          <p:cNvPr id="96" name="Picture 4"/>
          <p:cNvPicPr/>
          <p:nvPr/>
        </p:nvPicPr>
        <p:blipFill>
          <a:blip r:embed="rId3"/>
          <a:stretch>
            <a:fillRect/>
          </a:stretch>
        </p:blipFill>
        <p:spPr>
          <a:xfrm>
            <a:off x="990720" y="84960"/>
            <a:ext cx="4190040" cy="6521760"/>
          </a:xfrm>
          <a:prstGeom prst="rect">
            <a:avLst/>
          </a:prstGeom>
        </p:spPr>
      </p:pic>
      <p:sp>
        <p:nvSpPr>
          <p:cNvPr id="97" name="CustomShape 2"/>
          <p:cNvSpPr/>
          <p:nvPr/>
        </p:nvSpPr>
        <p:spPr>
          <a:xfrm>
            <a:off x="5623560" y="2895600"/>
            <a:ext cx="2376720" cy="2240280"/>
          </a:xfrm>
          <a:prstGeom prst="rect">
            <a:avLst/>
          </a:prstGeom>
        </p:spPr>
        <p:txBody>
          <a:bodyPr wrap="none" lIns="90000" tIns="45000" rIns="90000" bIns="45000"/>
          <a:lstStyle/>
          <a:p>
            <a:r>
              <a:rPr lang="en-US" dirty="0">
                <a:solidFill>
                  <a:srgbClr val="000000"/>
                </a:solidFill>
                <a:latin typeface="Baskerville Old Face" panose="02020602080505020303" pitchFamily="18" charset="0"/>
              </a:rPr>
              <a:t>Charles </a:t>
            </a:r>
            <a:r>
              <a:rPr lang="en-US" dirty="0" err="1">
                <a:solidFill>
                  <a:srgbClr val="000000"/>
                </a:solidFill>
                <a:latin typeface="Baskerville Old Face" panose="02020602080505020303" pitchFamily="18" charset="0"/>
              </a:rPr>
              <a:t>Willson</a:t>
            </a:r>
            <a:r>
              <a:rPr lang="en-US" dirty="0">
                <a:solidFill>
                  <a:srgbClr val="000000"/>
                </a:solidFill>
                <a:latin typeface="Baskerville Old Face" panose="02020602080505020303" pitchFamily="18" charset="0"/>
              </a:rPr>
              <a:t> Peale </a:t>
            </a:r>
            <a:endParaRPr lang="en-US" dirty="0">
              <a:latin typeface="Baskerville Old Face" panose="02020602080505020303" pitchFamily="18" charset="0"/>
            </a:endParaRP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r>
              <a:rPr lang="en-US" dirty="0" smtClean="0">
                <a:latin typeface="Baskerville Old Face" panose="02020602080505020303" pitchFamily="18" charset="0"/>
              </a:rPr>
              <a:t>Philadelphia Museum of Art </a:t>
            </a:r>
          </a:p>
          <a:p>
            <a:endParaRPr lang="en-US" dirty="0">
              <a:latin typeface="Baskerville Old Face" panose="02020602080505020303" pitchFamily="18" charset="0"/>
            </a:endParaRPr>
          </a:p>
          <a:p>
            <a:r>
              <a:rPr lang="en-US" dirty="0" smtClean="0">
                <a:latin typeface="Baskerville Old Face" panose="02020602080505020303" pitchFamily="18" charset="0"/>
              </a:rPr>
              <a:t>Example </a:t>
            </a:r>
            <a:r>
              <a:rPr lang="en-US" dirty="0">
                <a:latin typeface="Baskerville Old Face" panose="02020602080505020303" pitchFamily="18" charset="0"/>
              </a:rPr>
              <a:t>of “trompe l'oeil” painting</a:t>
            </a:r>
            <a:endParaRPr dirty="0">
              <a:latin typeface="Baskerville Old Face" panose="02020602080505020303"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307</Words>
  <Application>Microsoft Office PowerPoint</Application>
  <PresentationFormat>On-screen Show (4:3)</PresentationFormat>
  <Paragraphs>52</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Baskerville Old Face</vt:lpstr>
      <vt:lpstr>Calibri</vt:lpstr>
      <vt:lpstr>DejaVu Sans</vt:lpstr>
      <vt:lpstr>StarSymbol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Kelly, Kathryn    IHS - Staff</cp:lastModifiedBy>
  <cp:revision>22</cp:revision>
  <cp:lastPrinted>2016-10-26T15:37:19Z</cp:lastPrinted>
  <dcterms:modified xsi:type="dcterms:W3CDTF">2019-10-14T21:37:35Z</dcterms:modified>
</cp:coreProperties>
</file>