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56" r:id="rId3"/>
    <p:sldId id="268" r:id="rId4"/>
    <p:sldId id="269" r:id="rId5"/>
    <p:sldId id="264" r:id="rId6"/>
    <p:sldId id="265" r:id="rId7"/>
    <p:sldId id="266" r:id="rId8"/>
    <p:sldId id="270" r:id="rId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CE637-8F11-44FE-81BE-1BCB052B4D17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2508C-7965-4A8E-819B-E9DF44103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24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2508C-7965-4A8E-819B-E9DF441032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9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BDB2-0AF5-43DC-8D9B-944BE172BFB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28BC-03A4-4683-A5CB-FF62BCD0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9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BDB2-0AF5-43DC-8D9B-944BE172BFB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28BC-03A4-4683-A5CB-FF62BCD0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6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BDB2-0AF5-43DC-8D9B-944BE172BFB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28BC-03A4-4683-A5CB-FF62BCD0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2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BDB2-0AF5-43DC-8D9B-944BE172BFB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28BC-03A4-4683-A5CB-FF62BCD0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1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BDB2-0AF5-43DC-8D9B-944BE172BFB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28BC-03A4-4683-A5CB-FF62BCD0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2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BDB2-0AF5-43DC-8D9B-944BE172BFB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28BC-03A4-4683-A5CB-FF62BCD0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9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BDB2-0AF5-43DC-8D9B-944BE172BFB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28BC-03A4-4683-A5CB-FF62BCD0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0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BDB2-0AF5-43DC-8D9B-944BE172BFB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28BC-03A4-4683-A5CB-FF62BCD0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4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BDB2-0AF5-43DC-8D9B-944BE172BFB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28BC-03A4-4683-A5CB-FF62BCD0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2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BDB2-0AF5-43DC-8D9B-944BE172BFB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28BC-03A4-4683-A5CB-FF62BCD0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9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BDB2-0AF5-43DC-8D9B-944BE172BFB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28BC-03A4-4683-A5CB-FF62BCD0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0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0BDB2-0AF5-43DC-8D9B-944BE172BFB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428BC-03A4-4683-A5CB-FF62BCD0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5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To what extent did manifest destiny and territorial expansion unite or divide the United States between 1830 and 1860?</a:t>
            </a:r>
          </a:p>
          <a:p>
            <a:pPr algn="ctr"/>
            <a:endParaRPr lang="en-US" sz="5400" b="1" dirty="0">
              <a:solidFill>
                <a:srgbClr val="002060"/>
              </a:solidFill>
            </a:endParaRPr>
          </a:p>
          <a:p>
            <a:pPr algn="ctr"/>
            <a:endParaRPr lang="en-US" sz="5400" b="1" dirty="0">
              <a:solidFill>
                <a:srgbClr val="002060"/>
              </a:solidFill>
            </a:endParaRPr>
          </a:p>
          <a:p>
            <a:pPr algn="r"/>
            <a:r>
              <a:rPr lang="en-US" sz="2400" b="1" dirty="0">
                <a:solidFill>
                  <a:srgbClr val="002060"/>
                </a:solidFill>
              </a:rPr>
              <a:t>NAME________________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212476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35527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rgbClr val="002060"/>
                </a:solidFill>
              </a:rPr>
              <a:t>BREAKDOWN THE QUESTION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</a:rPr>
              <a:t>What do you have to do?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228600"/>
            <a:ext cx="7848600" cy="313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1945" y="3581400"/>
            <a:ext cx="7848600" cy="313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35814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rgbClr val="002060"/>
                </a:solidFill>
              </a:rPr>
              <a:t>BRAINSTORM WHAT YOU KNOW </a:t>
            </a:r>
            <a:endParaRPr lang="en-US" sz="2400" b="1" u="sng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(</a:t>
            </a:r>
            <a:r>
              <a:rPr lang="en-US" sz="2400" b="1" u="sng" dirty="0">
                <a:solidFill>
                  <a:srgbClr val="002060"/>
                </a:solidFill>
              </a:rPr>
              <a:t>outside </a:t>
            </a:r>
            <a:r>
              <a:rPr lang="en-US" sz="2400" b="1" u="sng" dirty="0" smtClean="0">
                <a:solidFill>
                  <a:srgbClr val="002060"/>
                </a:solidFill>
              </a:rPr>
              <a:t>specific historical information</a:t>
            </a:r>
            <a:r>
              <a:rPr lang="en-US" sz="2400" b="1" u="sng" dirty="0">
                <a:solidFill>
                  <a:srgbClr val="002060"/>
                </a:solidFill>
              </a:rPr>
              <a:t>)</a:t>
            </a:r>
          </a:p>
          <a:p>
            <a:pPr algn="ctr"/>
            <a:r>
              <a:rPr lang="en-US" sz="2400" b="1" u="sng" dirty="0"/>
              <a:t>1 POINT</a:t>
            </a:r>
            <a:r>
              <a:rPr lang="en-US" sz="2400" b="1" dirty="0">
                <a:solidFill>
                  <a:srgbClr val="002060"/>
                </a:solidFill>
              </a:rPr>
              <a:t/>
            </a:r>
            <a:br>
              <a:rPr lang="en-US" sz="2400" b="1" dirty="0">
                <a:solidFill>
                  <a:srgbClr val="00206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What do you know before reading the documents?</a:t>
            </a:r>
          </a:p>
        </p:txBody>
      </p:sp>
    </p:spTree>
    <p:extLst>
      <p:ext uri="{BB962C8B-B14F-4D97-AF65-F5344CB8AC3E}">
        <p14:creationId xmlns:p14="http://schemas.microsoft.com/office/powerpoint/2010/main" val="93636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28600" y="-25614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2060"/>
                </a:solidFill>
              </a:rPr>
              <a:t>DOCUMENT ANALYSIS</a:t>
            </a:r>
          </a:p>
          <a:p>
            <a:pPr algn="ctr"/>
            <a:r>
              <a:rPr lang="en-US" sz="1200" b="1" dirty="0" smtClean="0"/>
              <a:t>3 </a:t>
            </a:r>
            <a:r>
              <a:rPr lang="en-US" sz="1200" b="1" dirty="0"/>
              <a:t>POINTS:  1 </a:t>
            </a:r>
            <a:r>
              <a:rPr lang="en-US" sz="1200" b="1" dirty="0" smtClean="0"/>
              <a:t>for </a:t>
            </a:r>
            <a:r>
              <a:rPr lang="en-US" sz="1200" b="1" dirty="0" smtClean="0"/>
              <a:t>using 6 documents, 1 </a:t>
            </a:r>
            <a:r>
              <a:rPr lang="en-US" sz="1200" b="1" dirty="0" smtClean="0"/>
              <a:t>– </a:t>
            </a:r>
            <a:r>
              <a:rPr lang="en-US" sz="1200" b="1" dirty="0" smtClean="0"/>
              <a:t>describing 3 documents,  1 </a:t>
            </a:r>
            <a:r>
              <a:rPr lang="en-US" sz="1200" b="1" dirty="0" smtClean="0"/>
              <a:t>– </a:t>
            </a:r>
            <a:r>
              <a:rPr lang="en-US" sz="1200" b="1" dirty="0" smtClean="0"/>
              <a:t>Analyzing 4 Documents (HIPP</a:t>
            </a:r>
            <a:r>
              <a:rPr lang="en-US" sz="1200" b="1" dirty="0" smtClean="0"/>
              <a:t>)</a:t>
            </a:r>
          </a:p>
          <a:p>
            <a:pPr algn="ctr"/>
            <a:r>
              <a:rPr lang="en-US" sz="1200" b="1" dirty="0" smtClean="0"/>
              <a:t>ANALYZE EACH DOCUMENT USING 1 OF THE 4 OPTIONS.</a:t>
            </a:r>
            <a:endParaRPr lang="en-US" sz="1200" b="1" dirty="0"/>
          </a:p>
        </p:txBody>
      </p:sp>
      <p:sp>
        <p:nvSpPr>
          <p:cNvPr id="3" name="Rectangle 2"/>
          <p:cNvSpPr/>
          <p:nvPr/>
        </p:nvSpPr>
        <p:spPr>
          <a:xfrm>
            <a:off x="152399" y="646331"/>
            <a:ext cx="8839201" cy="313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399" y="646331"/>
            <a:ext cx="3886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DOCUMENT 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399" y="646331"/>
            <a:ext cx="3886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DOCUMENT B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52399" y="1015663"/>
            <a:ext cx="88392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0"/>
            <a:endCxn id="3" idx="2"/>
          </p:cNvCxnSpPr>
          <p:nvPr/>
        </p:nvCxnSpPr>
        <p:spPr>
          <a:xfrm>
            <a:off x="4572000" y="646331"/>
            <a:ext cx="0" cy="313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8545" y="920859"/>
            <a:ext cx="47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H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I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P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P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65071" y="968262"/>
            <a:ext cx="47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H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I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P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P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5470" y="3690545"/>
            <a:ext cx="8839201" cy="313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38544" y="4136188"/>
            <a:ext cx="88392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2399" y="3801189"/>
            <a:ext cx="3886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DOCUMENT 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91545" y="3821668"/>
            <a:ext cx="3886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DOCUMENT 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4691" y="4136188"/>
            <a:ext cx="47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H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I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P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P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85855" y="4239602"/>
            <a:ext cx="47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H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I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P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P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558145" y="4165386"/>
            <a:ext cx="0" cy="313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20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9969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2060"/>
                </a:solidFill>
              </a:rPr>
              <a:t>DOCUMENT ANALYSIS</a:t>
            </a:r>
          </a:p>
          <a:p>
            <a:pPr algn="ctr"/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24691" y="522767"/>
            <a:ext cx="8839201" cy="313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399" y="646331"/>
            <a:ext cx="3886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DOCUMENT 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14767" y="646331"/>
            <a:ext cx="3886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DOCUMENT F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52399" y="1015663"/>
            <a:ext cx="88114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44291" y="646331"/>
            <a:ext cx="0" cy="313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127" y="920860"/>
            <a:ext cx="47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H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I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P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P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65071" y="968262"/>
            <a:ext cx="47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H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I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P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P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1618" y="3704548"/>
            <a:ext cx="8839201" cy="30772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52399" y="4191000"/>
            <a:ext cx="88392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2399" y="3801189"/>
            <a:ext cx="3886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DOCUMENT 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4691" y="4136188"/>
            <a:ext cx="47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H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I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P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P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4544291" y="3626903"/>
            <a:ext cx="13856" cy="3111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14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99655" y="152400"/>
            <a:ext cx="7848600" cy="655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99655" y="152400"/>
            <a:ext cx="78486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2060"/>
                </a:solidFill>
              </a:rPr>
              <a:t>CONTEXTUALIZATION – </a:t>
            </a:r>
            <a:r>
              <a:rPr lang="en-US" sz="2000" b="1" u="sng" dirty="0"/>
              <a:t>1 POINT</a:t>
            </a:r>
          </a:p>
          <a:p>
            <a:pPr algn="ctr"/>
            <a:r>
              <a:rPr lang="en-US" sz="2000" b="1" u="sng" dirty="0" smtClean="0">
                <a:solidFill>
                  <a:srgbClr val="002060"/>
                </a:solidFill>
              </a:rPr>
              <a:t>THESIS </a:t>
            </a:r>
            <a:r>
              <a:rPr lang="en-US" sz="2000" b="1" u="sng" dirty="0">
                <a:solidFill>
                  <a:srgbClr val="002060"/>
                </a:solidFill>
              </a:rPr>
              <a:t>– </a:t>
            </a:r>
            <a:r>
              <a:rPr lang="en-US" sz="2000" b="1" u="sng" dirty="0" smtClean="0"/>
              <a:t>1 POINT</a:t>
            </a:r>
            <a:endParaRPr lang="en-US" sz="2000" b="1" u="sng" dirty="0"/>
          </a:p>
          <a:p>
            <a:pPr algn="ctr"/>
            <a:endParaRPr lang="en-US" sz="100" b="1" u="sng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Does your introduction include contextualization </a:t>
            </a:r>
            <a:r>
              <a:rPr lang="en-US" sz="1600" b="1" dirty="0" smtClean="0"/>
              <a:t>(broader historical content, </a:t>
            </a:r>
            <a:r>
              <a:rPr lang="en-US" sz="1600" b="1" dirty="0"/>
              <a:t>set the stage)?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Does your thesis answer all parts of the question?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/>
              <a:t>Does </a:t>
            </a:r>
            <a:r>
              <a:rPr lang="en-US" sz="1600" b="1" dirty="0"/>
              <a:t>your thesis present a strong historically defensible claim?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/>
              <a:t>Can </a:t>
            </a:r>
            <a:r>
              <a:rPr lang="en-US" sz="1600" b="1" dirty="0"/>
              <a:t>you weave your thesis into a cohesive argument throughout your essay</a:t>
            </a:r>
            <a:r>
              <a:rPr lang="en-US" sz="1600" b="1" dirty="0" smtClean="0"/>
              <a:t>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b="1" dirty="0"/>
          </a:p>
          <a:p>
            <a:pPr algn="ctr"/>
            <a:r>
              <a:rPr lang="en-US" sz="1600" b="1" u="sng" dirty="0" smtClean="0"/>
              <a:t>WRITE A COMPLETE INTRODUCTORY PARAGRAPH IN THIS SPACE. </a:t>
            </a:r>
            <a:endParaRPr 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2384070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35527"/>
            <a:ext cx="78486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2060"/>
                </a:solidFill>
              </a:rPr>
              <a:t>Paragraph </a:t>
            </a:r>
            <a:r>
              <a:rPr lang="en-US" sz="2000" b="1" u="sng" dirty="0">
                <a:solidFill>
                  <a:srgbClr val="002060"/>
                </a:solidFill>
              </a:rPr>
              <a:t>1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Topic Sentence: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b="1" u="sng" dirty="0" smtClean="0">
              <a:solidFill>
                <a:srgbClr val="002060"/>
              </a:solidFill>
            </a:endParaRPr>
          </a:p>
          <a:p>
            <a:endParaRPr lang="en-US" b="1" u="sng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Main </a:t>
            </a:r>
            <a:r>
              <a:rPr lang="en-US" b="1" dirty="0" smtClean="0">
                <a:solidFill>
                  <a:srgbClr val="002060"/>
                </a:solidFill>
              </a:rPr>
              <a:t>Points Bulleted: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Documents for Support:</a:t>
            </a:r>
          </a:p>
          <a:p>
            <a:r>
              <a:rPr lang="en-US" b="1" dirty="0">
                <a:solidFill>
                  <a:srgbClr val="002060"/>
                </a:solidFill>
              </a:rPr>
              <a:t>(* the documents you can use for extended analysis)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228600"/>
            <a:ext cx="7848600" cy="313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1945" y="3581400"/>
            <a:ext cx="7848600" cy="313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3581400"/>
            <a:ext cx="7848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2060"/>
                </a:solidFill>
              </a:rPr>
              <a:t>Paragraph </a:t>
            </a:r>
            <a:r>
              <a:rPr lang="en-US" sz="2000" b="1" u="sng" dirty="0">
                <a:solidFill>
                  <a:srgbClr val="002060"/>
                </a:solidFill>
              </a:rPr>
              <a:t>2</a:t>
            </a:r>
          </a:p>
          <a:p>
            <a:r>
              <a:rPr lang="en-US" b="1" dirty="0">
                <a:solidFill>
                  <a:srgbClr val="002060"/>
                </a:solidFill>
              </a:rPr>
              <a:t>Topic Sentence :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Main </a:t>
            </a:r>
            <a:r>
              <a:rPr lang="en-US" b="1" dirty="0">
                <a:solidFill>
                  <a:srgbClr val="002060"/>
                </a:solidFill>
              </a:rPr>
              <a:t>Points </a:t>
            </a:r>
            <a:r>
              <a:rPr lang="en-US" b="1" dirty="0" smtClean="0">
                <a:solidFill>
                  <a:srgbClr val="002060"/>
                </a:solidFill>
              </a:rPr>
              <a:t>Bulleted: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Documents for Support:</a:t>
            </a:r>
          </a:p>
          <a:p>
            <a:r>
              <a:rPr lang="en-US" b="1" dirty="0">
                <a:solidFill>
                  <a:srgbClr val="002060"/>
                </a:solidFill>
              </a:rPr>
              <a:t>(* the documents you can use for extended analysis)</a:t>
            </a:r>
          </a:p>
        </p:txBody>
      </p:sp>
    </p:spTree>
    <p:extLst>
      <p:ext uri="{BB962C8B-B14F-4D97-AF65-F5344CB8AC3E}">
        <p14:creationId xmlns:p14="http://schemas.microsoft.com/office/powerpoint/2010/main" val="809540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35527"/>
            <a:ext cx="7848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2060"/>
                </a:solidFill>
              </a:rPr>
              <a:t>Paragraph </a:t>
            </a:r>
            <a:r>
              <a:rPr lang="en-US" sz="2000" b="1" u="sng" dirty="0" smtClean="0">
                <a:solidFill>
                  <a:srgbClr val="002060"/>
                </a:solidFill>
              </a:rPr>
              <a:t>3 (If Appropriate for your thesis)</a:t>
            </a:r>
            <a:endParaRPr lang="en-US" sz="2000" b="1" u="sng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Topic </a:t>
            </a:r>
            <a:r>
              <a:rPr lang="en-US" b="1" dirty="0" smtClean="0">
                <a:solidFill>
                  <a:srgbClr val="002060"/>
                </a:solidFill>
              </a:rPr>
              <a:t>Sentence: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b="1" u="sng" dirty="0" smtClean="0">
              <a:solidFill>
                <a:srgbClr val="002060"/>
              </a:solidFill>
            </a:endParaRPr>
          </a:p>
          <a:p>
            <a:endParaRPr lang="en-US" b="1" u="sng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Main </a:t>
            </a:r>
            <a:r>
              <a:rPr lang="en-US" b="1" dirty="0">
                <a:solidFill>
                  <a:srgbClr val="002060"/>
                </a:solidFill>
              </a:rPr>
              <a:t>Points Bulleted :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Documents for Support:</a:t>
            </a:r>
          </a:p>
          <a:p>
            <a:r>
              <a:rPr lang="en-US" b="1" dirty="0">
                <a:solidFill>
                  <a:srgbClr val="002060"/>
                </a:solidFill>
              </a:rPr>
              <a:t>(* the documents you can use for extended analysis)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228600"/>
            <a:ext cx="7848600" cy="313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1945" y="3581400"/>
            <a:ext cx="7848600" cy="313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3581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CONCLUSION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2762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229600" cy="617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416859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COMPLEXITY – 1 Point</a:t>
            </a:r>
          </a:p>
          <a:p>
            <a:pPr algn="ctr"/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036766"/>
            <a:ext cx="7924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How did you demonstrate </a:t>
            </a:r>
            <a:r>
              <a:rPr lang="en-US" b="1" dirty="0"/>
              <a:t>a complex understanding of the historical development that is the focus of the </a:t>
            </a:r>
            <a:r>
              <a:rPr lang="en-US" b="1" dirty="0" smtClean="0"/>
              <a:t>prompt? Below are some ways to demonstrate complexity.</a:t>
            </a:r>
          </a:p>
          <a:p>
            <a:endParaRPr lang="en-US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Explain </a:t>
            </a:r>
            <a:r>
              <a:rPr lang="en-US" dirty="0" smtClean="0"/>
              <a:t>the nuance </a:t>
            </a:r>
            <a:r>
              <a:rPr lang="en-US" dirty="0"/>
              <a:t>of an issue by analyzing multiple </a:t>
            </a:r>
            <a:r>
              <a:rPr lang="en-US" dirty="0" smtClean="0"/>
              <a:t>variables 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Explain </a:t>
            </a:r>
            <a:r>
              <a:rPr lang="en-US" b="1" dirty="0"/>
              <a:t>both</a:t>
            </a:r>
            <a:r>
              <a:rPr lang="en-US" dirty="0"/>
              <a:t> similarity and difference, or </a:t>
            </a:r>
            <a:r>
              <a:rPr lang="en-US" dirty="0" smtClean="0"/>
              <a:t>explain </a:t>
            </a:r>
            <a:r>
              <a:rPr lang="en-US" b="1" dirty="0"/>
              <a:t>both</a:t>
            </a:r>
            <a:r>
              <a:rPr lang="en-US" dirty="0"/>
              <a:t> </a:t>
            </a:r>
            <a:r>
              <a:rPr lang="en-US" u="sng" dirty="0"/>
              <a:t>continuity and change</a:t>
            </a:r>
            <a:r>
              <a:rPr lang="en-US" dirty="0"/>
              <a:t>, or </a:t>
            </a:r>
            <a:r>
              <a:rPr lang="en-US" dirty="0" smtClean="0"/>
              <a:t>explain </a:t>
            </a:r>
            <a:r>
              <a:rPr lang="en-US" u="sng" dirty="0"/>
              <a:t>multiple causes</a:t>
            </a:r>
            <a:r>
              <a:rPr lang="en-US" dirty="0"/>
              <a:t>, or explaining </a:t>
            </a:r>
            <a:r>
              <a:rPr lang="en-US" b="1" dirty="0"/>
              <a:t>both</a:t>
            </a:r>
            <a:r>
              <a:rPr lang="en-US" dirty="0"/>
              <a:t> </a:t>
            </a:r>
            <a:r>
              <a:rPr lang="en-US" u="sng" dirty="0"/>
              <a:t>cause and </a:t>
            </a:r>
            <a:r>
              <a:rPr lang="en-US" u="sng" dirty="0" smtClean="0"/>
              <a:t>effect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Confirm </a:t>
            </a:r>
            <a:r>
              <a:rPr lang="en-US" dirty="0"/>
              <a:t>the validity of an argument by </a:t>
            </a:r>
            <a:r>
              <a:rPr lang="en-US" dirty="0" smtClean="0"/>
              <a:t>detailing </a:t>
            </a:r>
            <a:r>
              <a:rPr lang="en-US" dirty="0"/>
              <a:t>multiple perspectives across </a:t>
            </a:r>
            <a:r>
              <a:rPr lang="en-US" dirty="0" smtClean="0"/>
              <a:t>themes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Qualify </a:t>
            </a:r>
            <a:r>
              <a:rPr lang="en-US" dirty="0"/>
              <a:t>or </a:t>
            </a:r>
            <a:r>
              <a:rPr lang="en-US" dirty="0" smtClean="0"/>
              <a:t>modify </a:t>
            </a:r>
            <a:r>
              <a:rPr lang="en-US" dirty="0"/>
              <a:t>an argument by considering diverse or alternative views </a:t>
            </a:r>
            <a:r>
              <a:rPr lang="en-US"/>
              <a:t>or </a:t>
            </a:r>
            <a:r>
              <a:rPr lang="en-US" smtClean="0"/>
              <a:t>evidence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REMEMBER - This </a:t>
            </a:r>
            <a:r>
              <a:rPr lang="en-US" b="1" dirty="0"/>
              <a:t>understanding must be part of the argument, not merely a phrase or reference.</a:t>
            </a:r>
          </a:p>
        </p:txBody>
      </p:sp>
    </p:spTree>
    <p:extLst>
      <p:ext uri="{BB962C8B-B14F-4D97-AF65-F5344CB8AC3E}">
        <p14:creationId xmlns:p14="http://schemas.microsoft.com/office/powerpoint/2010/main" val="1035018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373</Words>
  <Application>Microsoft Office PowerPoint</Application>
  <PresentationFormat>On-screen Show (4:3)</PresentationFormat>
  <Paragraphs>123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USD 229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Sullivan, Angela L. 01</dc:creator>
  <cp:lastModifiedBy>Kelly, Kathryn    IHS - Staff</cp:lastModifiedBy>
  <cp:revision>46</cp:revision>
  <cp:lastPrinted>2016-11-21T14:58:51Z</cp:lastPrinted>
  <dcterms:created xsi:type="dcterms:W3CDTF">2015-11-30T14:22:42Z</dcterms:created>
  <dcterms:modified xsi:type="dcterms:W3CDTF">2019-12-04T18:54:33Z</dcterms:modified>
</cp:coreProperties>
</file>