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Questrial" panose="020B0604020202020204" charset="0"/>
      <p:regular r:id="rId17"/>
    </p:embeddedFont>
    <p:embeddedFont>
      <p:font typeface="Calibri" panose="020F050202020403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3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97063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8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608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75772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Voting Rights Act (1965) by LBJ and Great Society</a:t>
            </a: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12</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04738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Glasnost-transparency, introduced by Gorbachev</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Perestroika---restructuring of communist party within Russia with Glasnost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13</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6055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IRAN CONTRA---sale of arms from U.S. to Iran—hopes of freeing hostages that were being held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U.S. </a:t>
            </a:r>
            <a:r>
              <a:rPr lang="en-US" sz="1200">
                <a:solidFill>
                  <a:schemeClr val="dk1"/>
                </a:solidFill>
                <a:latin typeface="Calibri"/>
                <a:ea typeface="Calibri"/>
                <a:cs typeface="Calibri"/>
                <a:sym typeface="Calibri"/>
              </a:rPr>
              <a:t>s</a:t>
            </a:r>
            <a:r>
              <a:rPr lang="en-US" sz="1200" b="0" i="0" u="none" strike="noStrike" cap="none">
                <a:solidFill>
                  <a:schemeClr val="dk1"/>
                </a:solidFill>
                <a:latin typeface="Calibri"/>
                <a:ea typeface="Calibri"/>
                <a:cs typeface="Calibri"/>
                <a:sym typeface="Calibri"/>
              </a:rPr>
              <a:t>hips arms to Israel then to Iran and U.S. receives payment from Israel</a:t>
            </a: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9135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86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Warren Courts  -50’s and 60’s (Earl Warren)—Expands Civil Rights, Civil Liberties and Power of Government</a:t>
            </a:r>
          </a:p>
          <a:p>
            <a:pPr marL="0" marR="0" lvl="0" indent="0" algn="l" rtl="0">
              <a:spcBef>
                <a:spcPts val="0"/>
              </a:spcBef>
              <a:buSzPct val="25000"/>
              <a:buNone/>
            </a:pPr>
            <a:endParaRPr/>
          </a:p>
        </p:txBody>
      </p:sp>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8933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Clean Water---goals of how much toxin can be dumped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Endangered==establishes protection and lists of species</a:t>
            </a: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3216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Nixon Doctrine==" but would not "undertake all the defense of the free nations of the world.”—Urged peace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Vietnamization—</a:t>
            </a:r>
            <a:r>
              <a:rPr lang="en-US" sz="1200">
                <a:solidFill>
                  <a:schemeClr val="dk1"/>
                </a:solidFill>
                <a:latin typeface="Calibri"/>
                <a:ea typeface="Calibri"/>
                <a:cs typeface="Calibri"/>
                <a:sym typeface="Calibri"/>
              </a:rPr>
              <a:t>withdrawal</a:t>
            </a:r>
            <a:r>
              <a:rPr lang="en-US" sz="1200" b="0" i="0" u="none" strike="noStrike" cap="none">
                <a:solidFill>
                  <a:schemeClr val="dk1"/>
                </a:solidFill>
                <a:latin typeface="Calibri"/>
                <a:ea typeface="Calibri"/>
                <a:cs typeface="Calibri"/>
                <a:sym typeface="Calibri"/>
              </a:rPr>
              <a:t> of troops from Vietnam and letting South gov take over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Nixon meets with Mao ZeDong---beginning of relations with China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Russia (1972) Nixon meets with </a:t>
            </a:r>
            <a:r>
              <a:rPr lang="en-US" sz="1200">
                <a:solidFill>
                  <a:schemeClr val="dk1"/>
                </a:solidFill>
                <a:latin typeface="Calibri"/>
                <a:ea typeface="Calibri"/>
                <a:cs typeface="Calibri"/>
                <a:sym typeface="Calibri"/>
              </a:rPr>
              <a:t>Brezhnev</a:t>
            </a:r>
            <a:r>
              <a:rPr lang="en-US" sz="1200" b="0" i="0" u="none" strike="noStrike" cap="none">
                <a:solidFill>
                  <a:schemeClr val="dk1"/>
                </a:solidFill>
                <a:latin typeface="Calibri"/>
                <a:ea typeface="Calibri"/>
                <a:cs typeface="Calibri"/>
                <a:sym typeface="Calibri"/>
              </a:rPr>
              <a:t>---week long summit---leads to joint Space Flight and SALT 1(1974)</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SALT 1 and SALT 2—reduction to 200 </a:t>
            </a:r>
            <a:r>
              <a:rPr lang="en-US" sz="1200">
                <a:solidFill>
                  <a:schemeClr val="dk1"/>
                </a:solidFill>
                <a:latin typeface="Calibri"/>
                <a:ea typeface="Calibri"/>
                <a:cs typeface="Calibri"/>
                <a:sym typeface="Calibri"/>
              </a:rPr>
              <a:t>ballistic</a:t>
            </a:r>
            <a:r>
              <a:rPr lang="en-US" sz="1200" b="0" i="0" u="none" strike="noStrike" cap="none">
                <a:solidFill>
                  <a:schemeClr val="dk1"/>
                </a:solidFill>
                <a:latin typeface="Calibri"/>
                <a:ea typeface="Calibri"/>
                <a:cs typeface="Calibri"/>
                <a:sym typeface="Calibri"/>
              </a:rPr>
              <a:t> missiles each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496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77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7</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7109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21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IRAN—1979-1981 (444 days) Islamic students hold people hostage at the US embassy in Tehran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Rescue attempt failed, got people killed----The Shah of Iran died, Iraq invaded Iran---Hostages released after Reagan gets into office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Knew Reagan would use larger amount of force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3601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p:nvPr/>
        </p:nvSpPr>
        <p:spPr>
          <a:xfrm>
            <a:off x="3186952" y="268287"/>
            <a:ext cx="5669280" cy="39002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7" name="Shape 17"/>
          <p:cNvSpPr/>
          <p:nvPr/>
        </p:nvSpPr>
        <p:spPr>
          <a:xfrm>
            <a:off x="268939" y="268287"/>
            <a:ext cx="182879" cy="3886853"/>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8" name="Shape 18"/>
          <p:cNvSpPr txBox="1">
            <a:spLocks noGrp="1"/>
          </p:cNvSpPr>
          <p:nvPr>
            <p:ph type="ctrTitle"/>
          </p:nvPr>
        </p:nvSpPr>
        <p:spPr>
          <a:xfrm>
            <a:off x="3200400" y="4208928"/>
            <a:ext cx="5458968" cy="1048684"/>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Quest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9" name="Shape 19"/>
          <p:cNvSpPr txBox="1">
            <a:spLocks noGrp="1"/>
          </p:cNvSpPr>
          <p:nvPr>
            <p:ph type="subTitle" idx="1"/>
          </p:nvPr>
        </p:nvSpPr>
        <p:spPr>
          <a:xfrm>
            <a:off x="3200400" y="5257800"/>
            <a:ext cx="5458968" cy="621792"/>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Noto Symbol"/>
              <a:buNone/>
              <a:defRPr/>
            </a:lvl1pPr>
            <a:lvl2pPr marL="457200" marR="0" lvl="1" indent="0" algn="ctr" rtl="0">
              <a:spcBef>
                <a:spcPts val="600"/>
              </a:spcBef>
              <a:buClr>
                <a:srgbClr val="4C0000"/>
              </a:buClr>
              <a:buFont typeface="Noto Symbol"/>
              <a:buNone/>
              <a:defRPr/>
            </a:lvl2pPr>
            <a:lvl3pPr marL="914400" marR="0" lvl="2" indent="0" algn="ctr" rtl="0">
              <a:spcBef>
                <a:spcPts val="600"/>
              </a:spcBef>
              <a:buClr>
                <a:schemeClr val="accent1"/>
              </a:buClr>
              <a:buFont typeface="Noto Symbol"/>
              <a:buNone/>
              <a:defRPr/>
            </a:lvl3pPr>
            <a:lvl4pPr marL="1371600" marR="0" lvl="3" indent="0" algn="ctr" rtl="0">
              <a:spcBef>
                <a:spcPts val="600"/>
              </a:spcBef>
              <a:buClr>
                <a:srgbClr val="4C0000"/>
              </a:buClr>
              <a:buFont typeface="Noto Symbol"/>
              <a:buNone/>
              <a:defRPr/>
            </a:lvl4pPr>
            <a:lvl5pPr marL="1828800" marR="0" lvl="4" indent="0" algn="ctr" rtl="0">
              <a:spcBef>
                <a:spcPts val="600"/>
              </a:spcBef>
              <a:buClr>
                <a:schemeClr val="accent1"/>
              </a:buClr>
              <a:buFont typeface="Noto Symbol"/>
              <a:buNone/>
              <a:defRPr/>
            </a:lvl5pPr>
            <a:lvl6pPr marL="2286000" marR="0" lvl="5" indent="0" algn="ctr" rtl="0">
              <a:spcBef>
                <a:spcPts val="360"/>
              </a:spcBef>
              <a:buClr>
                <a:srgbClr val="4C0000"/>
              </a:buClr>
              <a:buFont typeface="Noto Symbol"/>
              <a:buNone/>
              <a:defRPr/>
            </a:lvl6pPr>
            <a:lvl7pPr marL="2743200" marR="0" lvl="6" indent="0" algn="ctr" rtl="0">
              <a:spcBef>
                <a:spcPts val="360"/>
              </a:spcBef>
              <a:buClr>
                <a:schemeClr val="accent1"/>
              </a:buClr>
              <a:buFont typeface="Noto Symbol"/>
              <a:buNone/>
              <a:defRPr/>
            </a:lvl7pPr>
            <a:lvl8pPr marL="3200400" marR="0" lvl="7" indent="0" algn="ctr" rtl="0">
              <a:spcBef>
                <a:spcPts val="360"/>
              </a:spcBef>
              <a:buClr>
                <a:srgbClr val="4C0000"/>
              </a:buClr>
              <a:buFont typeface="Noto Symbol"/>
              <a:buNone/>
              <a:defRPr/>
            </a:lvl8pPr>
            <a:lvl9pPr marL="3657600" marR="0" lvl="8" indent="0" algn="ctr" rtl="0">
              <a:spcBef>
                <a:spcPts val="360"/>
              </a:spcBef>
              <a:buClr>
                <a:schemeClr val="accent1"/>
              </a:buClr>
              <a:buFont typeface="Noto Symbol"/>
              <a:buNone/>
              <a:defRPr/>
            </a:lvl9pPr>
          </a:lstStyle>
          <a:p>
            <a:endParaRPr/>
          </a:p>
        </p:txBody>
      </p:sp>
      <p:sp>
        <p:nvSpPr>
          <p:cNvPr id="20" name="Shape 20"/>
          <p:cNvSpPr txBox="1">
            <a:spLocks noGrp="1"/>
          </p:cNvSpPr>
          <p:nvPr>
            <p:ph type="dt" idx="10"/>
          </p:nvPr>
        </p:nvSpPr>
        <p:spPr>
          <a:xfrm>
            <a:off x="3276600" y="390525"/>
            <a:ext cx="5504687"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 name="Shape 21"/>
          <p:cNvSpPr txBox="1">
            <a:spLocks noGrp="1"/>
          </p:cNvSpPr>
          <p:nvPr>
            <p:ph type="ftr" idx="11"/>
          </p:nvPr>
        </p:nvSpPr>
        <p:spPr>
          <a:xfrm>
            <a:off x="3218688" y="6356350"/>
            <a:ext cx="4736591"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 name="Shape 22"/>
          <p:cNvSpPr txBox="1">
            <a:spLocks noGrp="1"/>
          </p:cNvSpPr>
          <p:nvPr>
            <p:ph type="sldNum" idx="12"/>
          </p:nvPr>
        </p:nvSpPr>
        <p:spPr>
          <a:xfrm>
            <a:off x="8256493" y="6356350"/>
            <a:ext cx="6857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1" i="0" u="none" strike="noStrike" cap="none">
                <a:solidFill>
                  <a:srgbClr val="848484"/>
                </a:solidFill>
                <a:latin typeface="Questrial"/>
                <a:ea typeface="Questrial"/>
                <a:cs typeface="Questrial"/>
                <a:sym typeface="Questrial"/>
              </a:rPr>
              <a:t>‹#›</a:t>
            </a:fld>
            <a:endParaRPr lang="en-US" sz="1100" b="1" i="0" u="none" strike="noStrike" cap="none">
              <a:solidFill>
                <a:srgbClr val="848484"/>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 Content">
    <p:spTree>
      <p:nvGrpSpPr>
        <p:cNvPr id="1" name="Shape 86"/>
        <p:cNvGrpSpPr/>
        <p:nvPr/>
      </p:nvGrpSpPr>
      <p:grpSpPr>
        <a:xfrm>
          <a:off x="0" y="0"/>
          <a:ext cx="0" cy="0"/>
          <a:chOff x="0" y="0"/>
          <a:chExt cx="0" cy="0"/>
        </a:xfrm>
      </p:grpSpPr>
      <p:sp>
        <p:nvSpPr>
          <p:cNvPr id="87" name="Shape 87"/>
          <p:cNvSpPr/>
          <p:nvPr/>
        </p:nvSpPr>
        <p:spPr>
          <a:xfrm>
            <a:off x="8148917" y="268287"/>
            <a:ext cx="718072" cy="164592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8" name="Shape 88"/>
          <p:cNvSpPr txBox="1">
            <a:spLocks noGrp="1"/>
          </p:cNvSpPr>
          <p:nvPr>
            <p:ph type="title"/>
          </p:nvPr>
        </p:nvSpPr>
        <p:spPr>
          <a:xfrm>
            <a:off x="457199" y="914400"/>
            <a:ext cx="7391401" cy="114300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9" name="Shape 89"/>
          <p:cNvSpPr txBox="1">
            <a:spLocks noGrp="1"/>
          </p:cNvSpPr>
          <p:nvPr>
            <p:ph type="body" idx="1"/>
          </p:nvPr>
        </p:nvSpPr>
        <p:spPr>
          <a:xfrm>
            <a:off x="4282439" y="2214561"/>
            <a:ext cx="3566159" cy="192023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 name="Shape 90"/>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1" name="Shape 91"/>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2" name="Shape 92"/>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
        <p:nvSpPr>
          <p:cNvPr id="93" name="Shape 93"/>
          <p:cNvSpPr txBox="1">
            <a:spLocks noGrp="1"/>
          </p:cNvSpPr>
          <p:nvPr>
            <p:ph type="body" idx="2"/>
          </p:nvPr>
        </p:nvSpPr>
        <p:spPr>
          <a:xfrm>
            <a:off x="4282439" y="4224973"/>
            <a:ext cx="3566159" cy="192023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4" name="Shape 94"/>
          <p:cNvSpPr txBox="1">
            <a:spLocks noGrp="1"/>
          </p:cNvSpPr>
          <p:nvPr>
            <p:ph type="body" idx="3"/>
          </p:nvPr>
        </p:nvSpPr>
        <p:spPr>
          <a:xfrm>
            <a:off x="457200" y="2214563"/>
            <a:ext cx="3566159" cy="39115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 Content">
    <p:spTree>
      <p:nvGrpSpPr>
        <p:cNvPr id="1" name="Shape 95"/>
        <p:cNvGrpSpPr/>
        <p:nvPr/>
      </p:nvGrpSpPr>
      <p:grpSpPr>
        <a:xfrm>
          <a:off x="0" y="0"/>
          <a:ext cx="0" cy="0"/>
          <a:chOff x="0" y="0"/>
          <a:chExt cx="0" cy="0"/>
        </a:xfrm>
      </p:grpSpPr>
      <p:sp>
        <p:nvSpPr>
          <p:cNvPr id="96" name="Shape 96"/>
          <p:cNvSpPr/>
          <p:nvPr/>
        </p:nvSpPr>
        <p:spPr>
          <a:xfrm>
            <a:off x="8148917" y="268287"/>
            <a:ext cx="718072" cy="164592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7" name="Shape 97"/>
          <p:cNvSpPr txBox="1">
            <a:spLocks noGrp="1"/>
          </p:cNvSpPr>
          <p:nvPr>
            <p:ph type="title"/>
          </p:nvPr>
        </p:nvSpPr>
        <p:spPr>
          <a:xfrm>
            <a:off x="457199" y="914400"/>
            <a:ext cx="7391401" cy="114300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8" name="Shape 98"/>
          <p:cNvSpPr txBox="1">
            <a:spLocks noGrp="1"/>
          </p:cNvSpPr>
          <p:nvPr>
            <p:ph type="body" idx="1"/>
          </p:nvPr>
        </p:nvSpPr>
        <p:spPr>
          <a:xfrm>
            <a:off x="4282439" y="2214561"/>
            <a:ext cx="3566159" cy="192023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9" name="Shape 99"/>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0" name="Shape 100"/>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1" name="Shape 101"/>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
        <p:nvSpPr>
          <p:cNvPr id="102" name="Shape 102"/>
          <p:cNvSpPr txBox="1">
            <a:spLocks noGrp="1"/>
          </p:cNvSpPr>
          <p:nvPr>
            <p:ph type="body" idx="2"/>
          </p:nvPr>
        </p:nvSpPr>
        <p:spPr>
          <a:xfrm>
            <a:off x="4282439" y="4224973"/>
            <a:ext cx="3566159" cy="192023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3" name="Shape 103"/>
          <p:cNvSpPr txBox="1">
            <a:spLocks noGrp="1"/>
          </p:cNvSpPr>
          <p:nvPr>
            <p:ph type="body" idx="3"/>
          </p:nvPr>
        </p:nvSpPr>
        <p:spPr>
          <a:xfrm>
            <a:off x="457200" y="2214561"/>
            <a:ext cx="3566159" cy="192023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4" name="Shape 104"/>
          <p:cNvSpPr txBox="1">
            <a:spLocks noGrp="1"/>
          </p:cNvSpPr>
          <p:nvPr>
            <p:ph type="body" idx="4"/>
          </p:nvPr>
        </p:nvSpPr>
        <p:spPr>
          <a:xfrm>
            <a:off x="457200" y="4224973"/>
            <a:ext cx="3566159" cy="192023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5"/>
        <p:cNvGrpSpPr/>
        <p:nvPr/>
      </p:nvGrpSpPr>
      <p:grpSpPr>
        <a:xfrm>
          <a:off x="0" y="0"/>
          <a:ext cx="0" cy="0"/>
          <a:chOff x="0" y="0"/>
          <a:chExt cx="0" cy="0"/>
        </a:xfrm>
      </p:grpSpPr>
      <p:sp>
        <p:nvSpPr>
          <p:cNvPr id="106" name="Shape 106"/>
          <p:cNvSpPr/>
          <p:nvPr/>
        </p:nvSpPr>
        <p:spPr>
          <a:xfrm>
            <a:off x="8148917" y="268287"/>
            <a:ext cx="718072" cy="164592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07" name="Shape 107"/>
          <p:cNvSpPr txBox="1">
            <a:spLocks noGrp="1"/>
          </p:cNvSpPr>
          <p:nvPr>
            <p:ph type="title"/>
          </p:nvPr>
        </p:nvSpPr>
        <p:spPr>
          <a:xfrm>
            <a:off x="457199" y="914400"/>
            <a:ext cx="6508377" cy="114300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8" name="Shape 108"/>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9" name="Shape 109"/>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0" name="Shape 110"/>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1"/>
        <p:cNvGrpSpPr/>
        <p:nvPr/>
      </p:nvGrpSpPr>
      <p:grpSpPr>
        <a:xfrm>
          <a:off x="0" y="0"/>
          <a:ext cx="0" cy="0"/>
          <a:chOff x="0" y="0"/>
          <a:chExt cx="0" cy="0"/>
        </a:xfrm>
      </p:grpSpPr>
      <p:sp>
        <p:nvSpPr>
          <p:cNvPr id="112" name="Shape 112"/>
          <p:cNvSpPr/>
          <p:nvPr/>
        </p:nvSpPr>
        <p:spPr>
          <a:xfrm>
            <a:off x="8148917" y="268287"/>
            <a:ext cx="718072" cy="566928"/>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13" name="Shape 113"/>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4" name="Shape 114"/>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5" name="Shape 115"/>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6"/>
        <p:cNvGrpSpPr/>
        <p:nvPr/>
      </p:nvGrpSpPr>
      <p:grpSpPr>
        <a:xfrm>
          <a:off x="0" y="0"/>
          <a:ext cx="0" cy="0"/>
          <a:chOff x="0" y="0"/>
          <a:chExt cx="0" cy="0"/>
        </a:xfrm>
      </p:grpSpPr>
      <p:sp>
        <p:nvSpPr>
          <p:cNvPr id="117" name="Shape 117"/>
          <p:cNvSpPr/>
          <p:nvPr/>
        </p:nvSpPr>
        <p:spPr>
          <a:xfrm>
            <a:off x="8148917" y="268287"/>
            <a:ext cx="718072" cy="566928"/>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18" name="Shape 118"/>
          <p:cNvSpPr txBox="1">
            <a:spLocks noGrp="1"/>
          </p:cNvSpPr>
          <p:nvPr>
            <p:ph type="title"/>
          </p:nvPr>
        </p:nvSpPr>
        <p:spPr>
          <a:xfrm>
            <a:off x="457199" y="995082"/>
            <a:ext cx="3566159" cy="1035423"/>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9" name="Shape 119"/>
          <p:cNvSpPr txBox="1">
            <a:spLocks noGrp="1"/>
          </p:cNvSpPr>
          <p:nvPr>
            <p:ph type="body" idx="1"/>
          </p:nvPr>
        </p:nvSpPr>
        <p:spPr>
          <a:xfrm>
            <a:off x="4762051" y="990600"/>
            <a:ext cx="3566159" cy="51355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0" name="Shape 120"/>
          <p:cNvSpPr txBox="1">
            <a:spLocks noGrp="1"/>
          </p:cNvSpPr>
          <p:nvPr>
            <p:ph type="body" idx="2"/>
          </p:nvPr>
        </p:nvSpPr>
        <p:spPr>
          <a:xfrm>
            <a:off x="457199" y="2057400"/>
            <a:ext cx="3566159" cy="3657601"/>
          </a:xfrm>
          <a:prstGeom prst="rect">
            <a:avLst/>
          </a:prstGeom>
          <a:noFill/>
          <a:ln>
            <a:noFill/>
          </a:ln>
        </p:spPr>
        <p:txBody>
          <a:bodyPr lIns="91425" tIns="91425" rIns="91425" bIns="91425" anchor="t" anchorCtr="0"/>
          <a:lstStyle>
            <a:lvl1pPr marL="0" lvl="0" indent="0" rtl="0">
              <a:spcBef>
                <a:spcPts val="60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121" name="Shape 121"/>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2" name="Shape 122"/>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3" name="Shape 123"/>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24"/>
        <p:cNvGrpSpPr/>
        <p:nvPr/>
      </p:nvGrpSpPr>
      <p:grpSpPr>
        <a:xfrm>
          <a:off x="0" y="0"/>
          <a:ext cx="0" cy="0"/>
          <a:chOff x="0" y="0"/>
          <a:chExt cx="0" cy="0"/>
        </a:xfrm>
      </p:grpSpPr>
      <p:sp>
        <p:nvSpPr>
          <p:cNvPr id="125" name="Shape 125"/>
          <p:cNvSpPr/>
          <p:nvPr/>
        </p:nvSpPr>
        <p:spPr>
          <a:xfrm>
            <a:off x="4746810" y="268287"/>
            <a:ext cx="4114800" cy="566928"/>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26" name="Shape 126"/>
          <p:cNvSpPr txBox="1">
            <a:spLocks noGrp="1"/>
          </p:cNvSpPr>
          <p:nvPr>
            <p:ph type="title"/>
          </p:nvPr>
        </p:nvSpPr>
        <p:spPr>
          <a:xfrm>
            <a:off x="457199" y="995082"/>
            <a:ext cx="3566159" cy="1035423"/>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7" name="Shape 127"/>
          <p:cNvSpPr txBox="1">
            <a:spLocks noGrp="1"/>
          </p:cNvSpPr>
          <p:nvPr>
            <p:ph type="body" idx="1"/>
          </p:nvPr>
        </p:nvSpPr>
        <p:spPr>
          <a:xfrm>
            <a:off x="457199" y="2057400"/>
            <a:ext cx="3566159" cy="3657601"/>
          </a:xfrm>
          <a:prstGeom prst="rect">
            <a:avLst/>
          </a:prstGeom>
          <a:noFill/>
          <a:ln>
            <a:noFill/>
          </a:ln>
        </p:spPr>
        <p:txBody>
          <a:bodyPr lIns="91425" tIns="91425" rIns="91425" bIns="91425" anchor="t" anchorCtr="0"/>
          <a:lstStyle>
            <a:lvl1pPr marL="0" lvl="0" indent="0" rtl="0">
              <a:spcBef>
                <a:spcPts val="60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128" name="Shape 128"/>
          <p:cNvSpPr txBox="1">
            <a:spLocks noGrp="1"/>
          </p:cNvSpPr>
          <p:nvPr>
            <p:ph type="dt" idx="10"/>
          </p:nvPr>
        </p:nvSpPr>
        <p:spPr>
          <a:xfrm>
            <a:off x="161365" y="6124014"/>
            <a:ext cx="17526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9" name="Shape 129"/>
          <p:cNvSpPr txBox="1">
            <a:spLocks noGrp="1"/>
          </p:cNvSpPr>
          <p:nvPr>
            <p:ph type="ftr" idx="11"/>
          </p:nvPr>
        </p:nvSpPr>
        <p:spPr>
          <a:xfrm>
            <a:off x="174811" y="6356350"/>
            <a:ext cx="3863787"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0" name="Shape 130"/>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
        <p:nvSpPr>
          <p:cNvPr id="131" name="Shape 131"/>
          <p:cNvSpPr>
            <a:spLocks noGrp="1"/>
          </p:cNvSpPr>
          <p:nvPr>
            <p:ph type="pic" idx="2"/>
          </p:nvPr>
        </p:nvSpPr>
        <p:spPr>
          <a:xfrm>
            <a:off x="4760257" y="990600"/>
            <a:ext cx="4096512" cy="5611812"/>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above Caption">
    <p:spTree>
      <p:nvGrpSpPr>
        <p:cNvPr id="1" name="Shape 132"/>
        <p:cNvGrpSpPr/>
        <p:nvPr/>
      </p:nvGrpSpPr>
      <p:grpSpPr>
        <a:xfrm>
          <a:off x="0" y="0"/>
          <a:ext cx="0" cy="0"/>
          <a:chOff x="0" y="0"/>
          <a:chExt cx="0" cy="0"/>
        </a:xfrm>
      </p:grpSpPr>
      <p:sp>
        <p:nvSpPr>
          <p:cNvPr id="133" name="Shape 133"/>
          <p:cNvSpPr/>
          <p:nvPr/>
        </p:nvSpPr>
        <p:spPr>
          <a:xfrm>
            <a:off x="7216775" y="268287"/>
            <a:ext cx="1639456" cy="363931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34" name="Shape 134"/>
          <p:cNvSpPr txBox="1">
            <a:spLocks noGrp="1"/>
          </p:cNvSpPr>
          <p:nvPr>
            <p:ph type="title"/>
          </p:nvPr>
        </p:nvSpPr>
        <p:spPr>
          <a:xfrm>
            <a:off x="458787" y="4267200"/>
            <a:ext cx="6476999" cy="5667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5" name="Shape 135"/>
          <p:cNvSpPr>
            <a:spLocks noGrp="1"/>
          </p:cNvSpPr>
          <p:nvPr>
            <p:ph type="pic" idx="2"/>
          </p:nvPr>
        </p:nvSpPr>
        <p:spPr>
          <a:xfrm>
            <a:off x="269873" y="268287"/>
            <a:ext cx="6858000" cy="3639312"/>
          </a:xfrm>
          <a:prstGeom prst="rect">
            <a:avLst/>
          </a:prstGeom>
          <a:noFill/>
          <a:ln>
            <a:noFill/>
          </a:ln>
        </p:spPr>
      </p:sp>
      <p:sp>
        <p:nvSpPr>
          <p:cNvPr id="136" name="Shape 136"/>
          <p:cNvSpPr txBox="1">
            <a:spLocks noGrp="1"/>
          </p:cNvSpPr>
          <p:nvPr>
            <p:ph type="body" idx="1"/>
          </p:nvPr>
        </p:nvSpPr>
        <p:spPr>
          <a:xfrm>
            <a:off x="458787" y="4840941"/>
            <a:ext cx="6475411" cy="1304270"/>
          </a:xfrm>
          <a:prstGeom prst="rect">
            <a:avLst/>
          </a:prstGeom>
          <a:noFill/>
          <a:ln>
            <a:noFill/>
          </a:ln>
        </p:spPr>
        <p:txBody>
          <a:bodyPr lIns="91425" tIns="91425" rIns="91425" bIns="91425" anchor="t" anchorCtr="0"/>
          <a:lstStyle>
            <a:lvl1pPr marL="0" lvl="0" indent="0" rtl="0">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137" name="Shape 137"/>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8" name="Shape 138"/>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9" name="Shape 139"/>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 Pictures with Caption">
    <p:spTree>
      <p:nvGrpSpPr>
        <p:cNvPr id="1" name="Shape 140"/>
        <p:cNvGrpSpPr/>
        <p:nvPr/>
      </p:nvGrpSpPr>
      <p:grpSpPr>
        <a:xfrm>
          <a:off x="0" y="0"/>
          <a:ext cx="0" cy="0"/>
          <a:chOff x="0" y="0"/>
          <a:chExt cx="0" cy="0"/>
        </a:xfrm>
      </p:grpSpPr>
      <p:sp>
        <p:nvSpPr>
          <p:cNvPr id="141" name="Shape 141"/>
          <p:cNvSpPr/>
          <p:nvPr/>
        </p:nvSpPr>
        <p:spPr>
          <a:xfrm>
            <a:off x="8135471" y="268287"/>
            <a:ext cx="720761" cy="363931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42" name="Shape 142"/>
          <p:cNvSpPr txBox="1">
            <a:spLocks noGrp="1"/>
          </p:cNvSpPr>
          <p:nvPr>
            <p:ph type="title"/>
          </p:nvPr>
        </p:nvSpPr>
        <p:spPr>
          <a:xfrm>
            <a:off x="458787" y="4267200"/>
            <a:ext cx="6476999" cy="5667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3" name="Shape 143"/>
          <p:cNvSpPr>
            <a:spLocks noGrp="1"/>
          </p:cNvSpPr>
          <p:nvPr>
            <p:ph type="pic" idx="2"/>
          </p:nvPr>
        </p:nvSpPr>
        <p:spPr>
          <a:xfrm>
            <a:off x="269873" y="268287"/>
            <a:ext cx="3006725" cy="3639312"/>
          </a:xfrm>
          <a:prstGeom prst="rect">
            <a:avLst/>
          </a:prstGeom>
          <a:noFill/>
          <a:ln>
            <a:noFill/>
          </a:ln>
        </p:spPr>
      </p:sp>
      <p:sp>
        <p:nvSpPr>
          <p:cNvPr id="144" name="Shape 144"/>
          <p:cNvSpPr txBox="1">
            <a:spLocks noGrp="1"/>
          </p:cNvSpPr>
          <p:nvPr>
            <p:ph type="body" idx="1"/>
          </p:nvPr>
        </p:nvSpPr>
        <p:spPr>
          <a:xfrm>
            <a:off x="458787" y="4840941"/>
            <a:ext cx="6475411" cy="1304270"/>
          </a:xfrm>
          <a:prstGeom prst="rect">
            <a:avLst/>
          </a:prstGeom>
          <a:noFill/>
          <a:ln>
            <a:noFill/>
          </a:ln>
        </p:spPr>
        <p:txBody>
          <a:bodyPr lIns="91425" tIns="91425" rIns="91425" bIns="91425" anchor="t" anchorCtr="0"/>
          <a:lstStyle>
            <a:lvl1pPr marL="0" lvl="0" indent="0" rtl="0">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145" name="Shape 145"/>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6" name="Shape 146"/>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7" name="Shape 147"/>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
        <p:nvSpPr>
          <p:cNvPr id="148" name="Shape 148"/>
          <p:cNvSpPr>
            <a:spLocks noGrp="1"/>
          </p:cNvSpPr>
          <p:nvPr>
            <p:ph type="pic" idx="3"/>
          </p:nvPr>
        </p:nvSpPr>
        <p:spPr>
          <a:xfrm>
            <a:off x="3352800" y="268287"/>
            <a:ext cx="4701987" cy="1775664"/>
          </a:xfrm>
          <a:prstGeom prst="rect">
            <a:avLst/>
          </a:prstGeom>
          <a:noFill/>
          <a:ln>
            <a:noFill/>
          </a:ln>
        </p:spPr>
      </p:sp>
      <p:sp>
        <p:nvSpPr>
          <p:cNvPr id="149" name="Shape 149"/>
          <p:cNvSpPr>
            <a:spLocks noGrp="1"/>
          </p:cNvSpPr>
          <p:nvPr>
            <p:ph type="pic" idx="4"/>
          </p:nvPr>
        </p:nvSpPr>
        <p:spPr>
          <a:xfrm>
            <a:off x="3352800" y="2131934"/>
            <a:ext cx="2304288" cy="1775664"/>
          </a:xfrm>
          <a:prstGeom prst="rect">
            <a:avLst/>
          </a:prstGeom>
          <a:noFill/>
          <a:ln>
            <a:noFill/>
          </a:ln>
        </p:spPr>
      </p:sp>
      <p:sp>
        <p:nvSpPr>
          <p:cNvPr id="150" name="Shape 150"/>
          <p:cNvSpPr>
            <a:spLocks noGrp="1"/>
          </p:cNvSpPr>
          <p:nvPr>
            <p:ph type="pic" idx="5"/>
          </p:nvPr>
        </p:nvSpPr>
        <p:spPr>
          <a:xfrm>
            <a:off x="5750500" y="2131934"/>
            <a:ext cx="2304288" cy="1775664"/>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1"/>
        <p:cNvGrpSpPr/>
        <p:nvPr/>
      </p:nvGrpSpPr>
      <p:grpSpPr>
        <a:xfrm>
          <a:off x="0" y="0"/>
          <a:ext cx="0" cy="0"/>
          <a:chOff x="0" y="0"/>
          <a:chExt cx="0" cy="0"/>
        </a:xfrm>
      </p:grpSpPr>
      <p:sp>
        <p:nvSpPr>
          <p:cNvPr id="152" name="Shape 152"/>
          <p:cNvSpPr/>
          <p:nvPr/>
        </p:nvSpPr>
        <p:spPr>
          <a:xfrm>
            <a:off x="7212106" y="268287"/>
            <a:ext cx="1645920" cy="164592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53" name="Shape 153"/>
          <p:cNvSpPr txBox="1">
            <a:spLocks noGrp="1"/>
          </p:cNvSpPr>
          <p:nvPr>
            <p:ph type="title"/>
          </p:nvPr>
        </p:nvSpPr>
        <p:spPr>
          <a:xfrm>
            <a:off x="457199" y="914400"/>
            <a:ext cx="6508377" cy="114300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4" name="Shape 154"/>
          <p:cNvSpPr txBox="1">
            <a:spLocks noGrp="1"/>
          </p:cNvSpPr>
          <p:nvPr>
            <p:ph type="body" idx="1"/>
          </p:nvPr>
        </p:nvSpPr>
        <p:spPr>
          <a:xfrm rot="5400000">
            <a:off x="1753205" y="913792"/>
            <a:ext cx="3916363" cy="650837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5" name="Shape 155"/>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6" name="Shape 156"/>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7" name="Shape 157"/>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8"/>
        <p:cNvGrpSpPr/>
        <p:nvPr/>
      </p:nvGrpSpPr>
      <p:grpSpPr>
        <a:xfrm>
          <a:off x="0" y="0"/>
          <a:ext cx="0" cy="0"/>
          <a:chOff x="0" y="0"/>
          <a:chExt cx="0" cy="0"/>
        </a:xfrm>
      </p:grpSpPr>
      <p:sp>
        <p:nvSpPr>
          <p:cNvPr id="159" name="Shape 159"/>
          <p:cNvSpPr/>
          <p:nvPr/>
        </p:nvSpPr>
        <p:spPr>
          <a:xfrm>
            <a:off x="8148917" y="268287"/>
            <a:ext cx="718072" cy="566928"/>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60" name="Shape 160"/>
          <p:cNvSpPr txBox="1">
            <a:spLocks noGrp="1"/>
          </p:cNvSpPr>
          <p:nvPr>
            <p:ph type="title"/>
          </p:nvPr>
        </p:nvSpPr>
        <p:spPr>
          <a:xfrm rot="5400000">
            <a:off x="5659576" y="2919646"/>
            <a:ext cx="5090739" cy="1322294"/>
          </a:xfrm>
          <a:prstGeom prst="rect">
            <a:avLst/>
          </a:prstGeom>
          <a:noFill/>
          <a:ln>
            <a:noFill/>
          </a:ln>
        </p:spPr>
        <p:txBody>
          <a:bodyPr lIns="91425" tIns="91425" rIns="91425" bIns="91425" anchor="t"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1" name="Shape 161"/>
          <p:cNvSpPr txBox="1">
            <a:spLocks noGrp="1"/>
          </p:cNvSpPr>
          <p:nvPr>
            <p:ph type="body" idx="1"/>
          </p:nvPr>
        </p:nvSpPr>
        <p:spPr>
          <a:xfrm rot="5400000">
            <a:off x="912205" y="580418"/>
            <a:ext cx="5109789" cy="60197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2" name="Shape 162"/>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63" name="Shape 163"/>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64" name="Shape 164"/>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p:nvPr/>
        </p:nvSpPr>
        <p:spPr>
          <a:xfrm>
            <a:off x="8148917" y="268287"/>
            <a:ext cx="718072" cy="164592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5" name="Shape 25"/>
          <p:cNvSpPr txBox="1">
            <a:spLocks noGrp="1"/>
          </p:cNvSpPr>
          <p:nvPr>
            <p:ph type="title"/>
          </p:nvPr>
        </p:nvSpPr>
        <p:spPr>
          <a:xfrm>
            <a:off x="457199" y="914400"/>
            <a:ext cx="7391401" cy="114300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457200" y="2214563"/>
            <a:ext cx="3566159" cy="39115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body" idx="2"/>
          </p:nvPr>
        </p:nvSpPr>
        <p:spPr>
          <a:xfrm>
            <a:off x="4282439" y="2214563"/>
            <a:ext cx="3566159" cy="39115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 name="Shape 28"/>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9" name="Shape 29"/>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0" name="Shape 30"/>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p:nvPr/>
        </p:nvSpPr>
        <p:spPr>
          <a:xfrm>
            <a:off x="7212106" y="268287"/>
            <a:ext cx="1645920" cy="164592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3" name="Shape 33"/>
          <p:cNvSpPr txBox="1">
            <a:spLocks noGrp="1"/>
          </p:cNvSpPr>
          <p:nvPr>
            <p:ph type="title"/>
          </p:nvPr>
        </p:nvSpPr>
        <p:spPr>
          <a:xfrm>
            <a:off x="457199" y="914400"/>
            <a:ext cx="6508377" cy="114300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1"/>
          </p:nvPr>
        </p:nvSpPr>
        <p:spPr>
          <a:xfrm>
            <a:off x="457199" y="2209800"/>
            <a:ext cx="6508377" cy="39163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dt" idx="10"/>
          </p:nvPr>
        </p:nvSpPr>
        <p:spPr>
          <a:xfrm>
            <a:off x="7212106"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6" name="Shape 36"/>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7" name="Shape 37"/>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38"/>
        <p:cNvGrpSpPr/>
        <p:nvPr/>
      </p:nvGrpSpPr>
      <p:grpSpPr>
        <a:xfrm>
          <a:off x="0" y="0"/>
          <a:ext cx="0" cy="0"/>
          <a:chOff x="0" y="0"/>
          <a:chExt cx="0" cy="0"/>
        </a:xfrm>
      </p:grpSpPr>
      <p:sp>
        <p:nvSpPr>
          <p:cNvPr id="39" name="Shape 39"/>
          <p:cNvSpPr/>
          <p:nvPr/>
        </p:nvSpPr>
        <p:spPr>
          <a:xfrm>
            <a:off x="3186952" y="268287"/>
            <a:ext cx="5669280" cy="256031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0" name="Shape 40"/>
          <p:cNvSpPr txBox="1">
            <a:spLocks noGrp="1"/>
          </p:cNvSpPr>
          <p:nvPr>
            <p:ph type="ctrTitle"/>
          </p:nvPr>
        </p:nvSpPr>
        <p:spPr>
          <a:xfrm>
            <a:off x="3200399" y="4171950"/>
            <a:ext cx="5457919" cy="108585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Quest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1" name="Shape 41"/>
          <p:cNvSpPr txBox="1">
            <a:spLocks noGrp="1"/>
          </p:cNvSpPr>
          <p:nvPr>
            <p:ph type="subTitle" idx="1"/>
          </p:nvPr>
        </p:nvSpPr>
        <p:spPr>
          <a:xfrm>
            <a:off x="3200400" y="5257798"/>
            <a:ext cx="5457918" cy="61856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Noto Symbol"/>
              <a:buNone/>
              <a:defRPr/>
            </a:lvl1pPr>
            <a:lvl2pPr marL="457200" marR="0" lvl="1" indent="0" algn="ctr" rtl="0">
              <a:spcBef>
                <a:spcPts val="0"/>
              </a:spcBef>
              <a:buClr>
                <a:srgbClr val="4C0000"/>
              </a:buClr>
              <a:buFont typeface="Noto Symbol"/>
              <a:buNone/>
              <a:defRPr/>
            </a:lvl2pPr>
            <a:lvl3pPr marL="914400" marR="0" lvl="2" indent="0" algn="ctr" rtl="0">
              <a:spcBef>
                <a:spcPts val="600"/>
              </a:spcBef>
              <a:buClr>
                <a:schemeClr val="accent1"/>
              </a:buClr>
              <a:buFont typeface="Noto Symbol"/>
              <a:buNone/>
              <a:defRPr/>
            </a:lvl3pPr>
            <a:lvl4pPr marL="1371600" marR="0" lvl="3" indent="0" algn="ctr" rtl="0">
              <a:spcBef>
                <a:spcPts val="600"/>
              </a:spcBef>
              <a:buClr>
                <a:srgbClr val="4C0000"/>
              </a:buClr>
              <a:buFont typeface="Noto Symbol"/>
              <a:buNone/>
              <a:defRPr/>
            </a:lvl4pPr>
            <a:lvl5pPr marL="1828800" marR="0" lvl="4" indent="0" algn="ctr" rtl="0">
              <a:spcBef>
                <a:spcPts val="600"/>
              </a:spcBef>
              <a:buClr>
                <a:schemeClr val="accent1"/>
              </a:buClr>
              <a:buFont typeface="Noto Symbol"/>
              <a:buNone/>
              <a:defRPr/>
            </a:lvl5pPr>
            <a:lvl6pPr marL="2286000" marR="0" lvl="5" indent="0" algn="ctr" rtl="0">
              <a:spcBef>
                <a:spcPts val="360"/>
              </a:spcBef>
              <a:buClr>
                <a:srgbClr val="4C0000"/>
              </a:buClr>
              <a:buFont typeface="Noto Symbol"/>
              <a:buNone/>
              <a:defRPr/>
            </a:lvl6pPr>
            <a:lvl7pPr marL="2743200" marR="0" lvl="6" indent="0" algn="ctr" rtl="0">
              <a:spcBef>
                <a:spcPts val="360"/>
              </a:spcBef>
              <a:buClr>
                <a:schemeClr val="accent1"/>
              </a:buClr>
              <a:buFont typeface="Noto Symbol"/>
              <a:buNone/>
              <a:defRPr/>
            </a:lvl7pPr>
            <a:lvl8pPr marL="3200400" marR="0" lvl="7" indent="0" algn="ctr" rtl="0">
              <a:spcBef>
                <a:spcPts val="360"/>
              </a:spcBef>
              <a:buClr>
                <a:srgbClr val="4C0000"/>
              </a:buClr>
              <a:buFont typeface="Noto Symbol"/>
              <a:buNone/>
              <a:defRPr/>
            </a:lvl8pPr>
            <a:lvl9pPr marL="3657600" marR="0" lvl="8" indent="0" algn="ctr" rtl="0">
              <a:spcBef>
                <a:spcPts val="360"/>
              </a:spcBef>
              <a:buClr>
                <a:schemeClr val="accent1"/>
              </a:buClr>
              <a:buFont typeface="Noto Symbol"/>
              <a:buNone/>
              <a:defRPr/>
            </a:lvl9pPr>
          </a:lstStyle>
          <a:p>
            <a:endParaRPr/>
          </a:p>
        </p:txBody>
      </p:sp>
      <p:sp>
        <p:nvSpPr>
          <p:cNvPr id="42" name="Shape 42"/>
          <p:cNvSpPr txBox="1">
            <a:spLocks noGrp="1"/>
          </p:cNvSpPr>
          <p:nvPr>
            <p:ph type="dt" idx="10"/>
          </p:nvPr>
        </p:nvSpPr>
        <p:spPr>
          <a:xfrm>
            <a:off x="3276600" y="389964"/>
            <a:ext cx="5499847"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3" name="Shape 43"/>
          <p:cNvSpPr txBox="1">
            <a:spLocks noGrp="1"/>
          </p:cNvSpPr>
          <p:nvPr>
            <p:ph type="ftr" idx="11"/>
          </p:nvPr>
        </p:nvSpPr>
        <p:spPr>
          <a:xfrm>
            <a:off x="3213847" y="6356350"/>
            <a:ext cx="4734112"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4" name="Shape 44"/>
          <p:cNvSpPr txBox="1">
            <a:spLocks noGrp="1"/>
          </p:cNvSpPr>
          <p:nvPr>
            <p:ph type="sldNum" idx="12"/>
          </p:nvPr>
        </p:nvSpPr>
        <p:spPr>
          <a:xfrm>
            <a:off x="8265459" y="6356350"/>
            <a:ext cx="6857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1" i="0" u="none" strike="noStrike" cap="none">
                <a:solidFill>
                  <a:srgbClr val="848484"/>
                </a:solidFill>
                <a:latin typeface="Questrial"/>
                <a:ea typeface="Questrial"/>
                <a:cs typeface="Questrial"/>
                <a:sym typeface="Questrial"/>
              </a:rPr>
              <a:t>‹#›</a:t>
            </a:fld>
            <a:endParaRPr lang="en-US" sz="1100" b="1" i="0" u="none" strike="noStrike" cap="none">
              <a:solidFill>
                <a:srgbClr val="848484"/>
              </a:solidFill>
              <a:latin typeface="Questrial"/>
              <a:ea typeface="Questrial"/>
              <a:cs typeface="Questrial"/>
              <a:sym typeface="Questrial"/>
            </a:endParaRPr>
          </a:p>
        </p:txBody>
      </p:sp>
      <p:sp>
        <p:nvSpPr>
          <p:cNvPr id="45" name="Shape 45"/>
          <p:cNvSpPr>
            <a:spLocks noGrp="1"/>
          </p:cNvSpPr>
          <p:nvPr>
            <p:ph type="pic" idx="2"/>
          </p:nvPr>
        </p:nvSpPr>
        <p:spPr>
          <a:xfrm>
            <a:off x="3200400" y="2877671"/>
            <a:ext cx="5646867" cy="1280159"/>
          </a:xfrm>
          <a:prstGeom prst="rect">
            <a:avLst/>
          </a:prstGeom>
          <a:noFill/>
          <a:ln>
            <a:noFill/>
          </a:ln>
        </p:spPr>
      </p:sp>
      <p:sp>
        <p:nvSpPr>
          <p:cNvPr id="46" name="Shape 46"/>
          <p:cNvSpPr/>
          <p:nvPr/>
        </p:nvSpPr>
        <p:spPr>
          <a:xfrm>
            <a:off x="268939" y="268287"/>
            <a:ext cx="182879" cy="3886853"/>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Content, and Picture">
    <p:spTree>
      <p:nvGrpSpPr>
        <p:cNvPr id="1" name="Shape 47"/>
        <p:cNvGrpSpPr/>
        <p:nvPr/>
      </p:nvGrpSpPr>
      <p:grpSpPr>
        <a:xfrm>
          <a:off x="0" y="0"/>
          <a:ext cx="0" cy="0"/>
          <a:chOff x="0" y="0"/>
          <a:chExt cx="0" cy="0"/>
        </a:xfrm>
      </p:grpSpPr>
      <p:sp>
        <p:nvSpPr>
          <p:cNvPr id="48" name="Shape 48"/>
          <p:cNvSpPr/>
          <p:nvPr/>
        </p:nvSpPr>
        <p:spPr>
          <a:xfrm>
            <a:off x="269875" y="268287"/>
            <a:ext cx="1645920" cy="164592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9" name="Shape 49"/>
          <p:cNvSpPr txBox="1">
            <a:spLocks noGrp="1"/>
          </p:cNvSpPr>
          <p:nvPr>
            <p:ph type="title"/>
          </p:nvPr>
        </p:nvSpPr>
        <p:spPr>
          <a:xfrm>
            <a:off x="2178423" y="914400"/>
            <a:ext cx="6508377" cy="114300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1"/>
          </p:nvPr>
        </p:nvSpPr>
        <p:spPr>
          <a:xfrm>
            <a:off x="2178423" y="2209800"/>
            <a:ext cx="6508377" cy="39163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7212106"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2" name="Shape 52"/>
          <p:cNvSpPr txBox="1">
            <a:spLocks noGrp="1"/>
          </p:cNvSpPr>
          <p:nvPr>
            <p:ph type="ftr" idx="11"/>
          </p:nvPr>
        </p:nvSpPr>
        <p:spPr>
          <a:xfrm>
            <a:off x="2178423" y="6356350"/>
            <a:ext cx="4926852"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3" name="Shape 53"/>
          <p:cNvSpPr txBox="1">
            <a:spLocks noGrp="1"/>
          </p:cNvSpPr>
          <p:nvPr>
            <p:ph type="sldNum" idx="12"/>
          </p:nvPr>
        </p:nvSpPr>
        <p:spPr>
          <a:xfrm>
            <a:off x="3316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
        <p:nvSpPr>
          <p:cNvPr id="54" name="Shape 54"/>
          <p:cNvSpPr>
            <a:spLocks noGrp="1"/>
          </p:cNvSpPr>
          <p:nvPr>
            <p:ph type="pic" idx="2"/>
          </p:nvPr>
        </p:nvSpPr>
        <p:spPr>
          <a:xfrm>
            <a:off x="269875" y="1976717"/>
            <a:ext cx="1645920" cy="4625788"/>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5"/>
        <p:cNvGrpSpPr/>
        <p:nvPr/>
      </p:nvGrpSpPr>
      <p:grpSpPr>
        <a:xfrm>
          <a:off x="0" y="0"/>
          <a:ext cx="0" cy="0"/>
          <a:chOff x="0" y="0"/>
          <a:chExt cx="0" cy="0"/>
        </a:xfrm>
      </p:grpSpPr>
      <p:sp>
        <p:nvSpPr>
          <p:cNvPr id="56" name="Shape 56"/>
          <p:cNvSpPr/>
          <p:nvPr/>
        </p:nvSpPr>
        <p:spPr>
          <a:xfrm>
            <a:off x="7758952" y="268287"/>
            <a:ext cx="1099072" cy="63499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7" name="Shape 57"/>
          <p:cNvSpPr txBox="1">
            <a:spLocks noGrp="1"/>
          </p:cNvSpPr>
          <p:nvPr>
            <p:ph type="title"/>
          </p:nvPr>
        </p:nvSpPr>
        <p:spPr>
          <a:xfrm>
            <a:off x="2209800" y="3429000"/>
            <a:ext cx="4966446" cy="1398494"/>
          </a:xfrm>
          <a:prstGeom prst="rect">
            <a:avLst/>
          </a:prstGeom>
          <a:noFill/>
          <a:ln>
            <a:noFill/>
          </a:ln>
        </p:spPr>
        <p:txBody>
          <a:bodyPr lIns="91425" tIns="91425" rIns="91425" bIns="91425" anchor="b" anchorCtr="0"/>
          <a:lstStyle>
            <a:lvl1pPr lvl="0" algn="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8" name="Shape 58"/>
          <p:cNvSpPr txBox="1">
            <a:spLocks noGrp="1"/>
          </p:cNvSpPr>
          <p:nvPr>
            <p:ph type="body" idx="1"/>
          </p:nvPr>
        </p:nvSpPr>
        <p:spPr>
          <a:xfrm>
            <a:off x="2209800" y="4824414"/>
            <a:ext cx="4966446" cy="1320800"/>
          </a:xfrm>
          <a:prstGeom prst="rect">
            <a:avLst/>
          </a:prstGeom>
          <a:noFill/>
          <a:ln>
            <a:noFill/>
          </a:ln>
        </p:spPr>
        <p:txBody>
          <a:bodyPr lIns="91425" tIns="91425" rIns="91425" bIns="91425" anchor="t" anchorCtr="0"/>
          <a:lstStyle>
            <a:lvl1pPr marL="0" lvl="0" indent="0" algn="r" rtl="0">
              <a:spcBef>
                <a:spcPts val="0"/>
              </a:spcBef>
              <a:buClr>
                <a:schemeClr val="dk2"/>
              </a:buClr>
              <a:buFont typeface="Questrial"/>
              <a:buNone/>
              <a:defRPr/>
            </a:lvl1pPr>
            <a:lvl2pPr marL="457200" lvl="1" indent="0" rtl="0">
              <a:spcBef>
                <a:spcPts val="0"/>
              </a:spcBef>
              <a:buClr>
                <a:srgbClr val="888888"/>
              </a:buClr>
              <a:buFont typeface="Questrial"/>
              <a:buNone/>
              <a:defRPr/>
            </a:lvl2pPr>
            <a:lvl3pPr marL="914400" lvl="2" indent="0" rtl="0">
              <a:spcBef>
                <a:spcPts val="0"/>
              </a:spcBef>
              <a:buClr>
                <a:srgbClr val="888888"/>
              </a:buClr>
              <a:buFont typeface="Questrial"/>
              <a:buNone/>
              <a:defRPr/>
            </a:lvl3pPr>
            <a:lvl4pPr marL="1371600" lvl="3" indent="0" rtl="0">
              <a:spcBef>
                <a:spcPts val="0"/>
              </a:spcBef>
              <a:buClr>
                <a:srgbClr val="888888"/>
              </a:buClr>
              <a:buFont typeface="Questrial"/>
              <a:buNone/>
              <a:defRPr/>
            </a:lvl4pPr>
            <a:lvl5pPr marL="1828800" lvl="4" indent="0" rtl="0">
              <a:spcBef>
                <a:spcPts val="0"/>
              </a:spcBef>
              <a:buClr>
                <a:srgbClr val="888888"/>
              </a:buClr>
              <a:buFont typeface="Questrial"/>
              <a:buNone/>
              <a:defRPr/>
            </a:lvl5pPr>
            <a:lvl6pPr marL="2286000" lvl="5" indent="0" rtl="0">
              <a:spcBef>
                <a:spcPts val="0"/>
              </a:spcBef>
              <a:buClr>
                <a:srgbClr val="888888"/>
              </a:buClr>
              <a:buFont typeface="Questrial"/>
              <a:buNone/>
              <a:defRPr/>
            </a:lvl6pPr>
            <a:lvl7pPr marL="2743200" lvl="6" indent="0" rtl="0">
              <a:spcBef>
                <a:spcPts val="0"/>
              </a:spcBef>
              <a:buClr>
                <a:srgbClr val="888888"/>
              </a:buClr>
              <a:buFont typeface="Questrial"/>
              <a:buNone/>
              <a:defRPr/>
            </a:lvl7pPr>
            <a:lvl8pPr marL="3200400" lvl="7" indent="0" rtl="0">
              <a:spcBef>
                <a:spcPts val="0"/>
              </a:spcBef>
              <a:buClr>
                <a:srgbClr val="888888"/>
              </a:buClr>
              <a:buFont typeface="Questrial"/>
              <a:buNone/>
              <a:defRPr/>
            </a:lvl8pPr>
            <a:lvl9pPr marL="3657600" lvl="8" indent="0" rtl="0">
              <a:spcBef>
                <a:spcPts val="0"/>
              </a:spcBef>
              <a:buClr>
                <a:srgbClr val="888888"/>
              </a:buClr>
              <a:buFont typeface="Questrial"/>
              <a:buNone/>
              <a:defRPr/>
            </a:lvl9pPr>
          </a:lstStyle>
          <a:p>
            <a:endParaRPr/>
          </a:p>
        </p:txBody>
      </p:sp>
      <p:sp>
        <p:nvSpPr>
          <p:cNvPr id="59" name="Shape 59"/>
          <p:cNvSpPr txBox="1">
            <a:spLocks noGrp="1"/>
          </p:cNvSpPr>
          <p:nvPr>
            <p:ph type="dt" idx="10"/>
          </p:nvPr>
        </p:nvSpPr>
        <p:spPr>
          <a:xfrm>
            <a:off x="5562600" y="6356350"/>
            <a:ext cx="1622611"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0" name="Shape 60"/>
          <p:cNvSpPr txBox="1">
            <a:spLocks noGrp="1"/>
          </p:cNvSpPr>
          <p:nvPr>
            <p:ph type="ftr" idx="11"/>
          </p:nvPr>
        </p:nvSpPr>
        <p:spPr>
          <a:xfrm>
            <a:off x="174811" y="6356350"/>
            <a:ext cx="5311588"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1" name="Shape 61"/>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with Picture">
    <p:spTree>
      <p:nvGrpSpPr>
        <p:cNvPr id="1" name="Shape 62"/>
        <p:cNvGrpSpPr/>
        <p:nvPr/>
      </p:nvGrpSpPr>
      <p:grpSpPr>
        <a:xfrm>
          <a:off x="0" y="0"/>
          <a:ext cx="0" cy="0"/>
          <a:chOff x="0" y="0"/>
          <a:chExt cx="0" cy="0"/>
        </a:xfrm>
      </p:grpSpPr>
      <p:sp>
        <p:nvSpPr>
          <p:cNvPr id="63" name="Shape 63"/>
          <p:cNvSpPr/>
          <p:nvPr/>
        </p:nvSpPr>
        <p:spPr>
          <a:xfrm>
            <a:off x="269875" y="4773705"/>
            <a:ext cx="2971799" cy="184458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4" name="Shape 64"/>
          <p:cNvSpPr txBox="1">
            <a:spLocks noGrp="1"/>
          </p:cNvSpPr>
          <p:nvPr>
            <p:ph type="title"/>
          </p:nvPr>
        </p:nvSpPr>
        <p:spPr>
          <a:xfrm>
            <a:off x="3720353" y="3429001"/>
            <a:ext cx="4966446" cy="1398494"/>
          </a:xfrm>
          <a:prstGeom prst="rect">
            <a:avLst/>
          </a:prstGeom>
          <a:noFill/>
          <a:ln>
            <a:noFill/>
          </a:ln>
        </p:spPr>
        <p:txBody>
          <a:bodyPr lIns="91425" tIns="91425" rIns="91425" bIns="91425" anchor="b" anchorCtr="0"/>
          <a:lstStyle>
            <a:lvl1pPr lvl="0" algn="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body" idx="1"/>
          </p:nvPr>
        </p:nvSpPr>
        <p:spPr>
          <a:xfrm>
            <a:off x="3720353" y="4824414"/>
            <a:ext cx="4966446" cy="1320800"/>
          </a:xfrm>
          <a:prstGeom prst="rect">
            <a:avLst/>
          </a:prstGeom>
          <a:noFill/>
          <a:ln>
            <a:noFill/>
          </a:ln>
        </p:spPr>
        <p:txBody>
          <a:bodyPr lIns="91425" tIns="91425" rIns="91425" bIns="91425" anchor="t" anchorCtr="0"/>
          <a:lstStyle>
            <a:lvl1pPr marL="0" lvl="0" indent="0" algn="r" rtl="0">
              <a:spcBef>
                <a:spcPts val="0"/>
              </a:spcBef>
              <a:buClr>
                <a:schemeClr val="dk2"/>
              </a:buClr>
              <a:buFont typeface="Questrial"/>
              <a:buNone/>
              <a:defRPr/>
            </a:lvl1pPr>
            <a:lvl2pPr marL="457200" lvl="1" indent="0" rtl="0">
              <a:spcBef>
                <a:spcPts val="0"/>
              </a:spcBef>
              <a:buClr>
                <a:srgbClr val="888888"/>
              </a:buClr>
              <a:buFont typeface="Questrial"/>
              <a:buNone/>
              <a:defRPr/>
            </a:lvl2pPr>
            <a:lvl3pPr marL="914400" lvl="2" indent="0" rtl="0">
              <a:spcBef>
                <a:spcPts val="0"/>
              </a:spcBef>
              <a:buClr>
                <a:srgbClr val="888888"/>
              </a:buClr>
              <a:buFont typeface="Questrial"/>
              <a:buNone/>
              <a:defRPr/>
            </a:lvl3pPr>
            <a:lvl4pPr marL="1371600" lvl="3" indent="0" rtl="0">
              <a:spcBef>
                <a:spcPts val="0"/>
              </a:spcBef>
              <a:buClr>
                <a:srgbClr val="888888"/>
              </a:buClr>
              <a:buFont typeface="Questrial"/>
              <a:buNone/>
              <a:defRPr/>
            </a:lvl4pPr>
            <a:lvl5pPr marL="1828800" lvl="4" indent="0" rtl="0">
              <a:spcBef>
                <a:spcPts val="0"/>
              </a:spcBef>
              <a:buClr>
                <a:srgbClr val="888888"/>
              </a:buClr>
              <a:buFont typeface="Questrial"/>
              <a:buNone/>
              <a:defRPr/>
            </a:lvl5pPr>
            <a:lvl6pPr marL="2286000" lvl="5" indent="0" rtl="0">
              <a:spcBef>
                <a:spcPts val="0"/>
              </a:spcBef>
              <a:buClr>
                <a:srgbClr val="888888"/>
              </a:buClr>
              <a:buFont typeface="Questrial"/>
              <a:buNone/>
              <a:defRPr/>
            </a:lvl6pPr>
            <a:lvl7pPr marL="2743200" lvl="6" indent="0" rtl="0">
              <a:spcBef>
                <a:spcPts val="0"/>
              </a:spcBef>
              <a:buClr>
                <a:srgbClr val="888888"/>
              </a:buClr>
              <a:buFont typeface="Questrial"/>
              <a:buNone/>
              <a:defRPr/>
            </a:lvl7pPr>
            <a:lvl8pPr marL="3200400" lvl="7" indent="0" rtl="0">
              <a:spcBef>
                <a:spcPts val="0"/>
              </a:spcBef>
              <a:buClr>
                <a:srgbClr val="888888"/>
              </a:buClr>
              <a:buFont typeface="Questrial"/>
              <a:buNone/>
              <a:defRPr/>
            </a:lvl8pPr>
            <a:lvl9pPr marL="3657600" lvl="8" indent="0" rtl="0">
              <a:spcBef>
                <a:spcPts val="0"/>
              </a:spcBef>
              <a:buClr>
                <a:srgbClr val="888888"/>
              </a:buClr>
              <a:buFont typeface="Questrial"/>
              <a:buNone/>
              <a:defRPr/>
            </a:lvl9pPr>
          </a:lstStyle>
          <a:p>
            <a:endParaRPr/>
          </a:p>
        </p:txBody>
      </p:sp>
      <p:sp>
        <p:nvSpPr>
          <p:cNvPr id="66" name="Shape 66"/>
          <p:cNvSpPr txBox="1">
            <a:spLocks noGrp="1"/>
          </p:cNvSpPr>
          <p:nvPr>
            <p:ph type="sldNum" idx="12"/>
          </p:nvPr>
        </p:nvSpPr>
        <p:spPr>
          <a:xfrm>
            <a:off x="351212" y="6104964"/>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
        <p:nvSpPr>
          <p:cNvPr id="67" name="Shape 67"/>
          <p:cNvSpPr>
            <a:spLocks noGrp="1"/>
          </p:cNvSpPr>
          <p:nvPr>
            <p:ph type="pic" idx="2"/>
          </p:nvPr>
        </p:nvSpPr>
        <p:spPr>
          <a:xfrm>
            <a:off x="269873" y="268287"/>
            <a:ext cx="2971799" cy="443865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8"/>
        <p:cNvGrpSpPr/>
        <p:nvPr/>
      </p:nvGrpSpPr>
      <p:grpSpPr>
        <a:xfrm>
          <a:off x="0" y="0"/>
          <a:ext cx="0" cy="0"/>
          <a:chOff x="0" y="0"/>
          <a:chExt cx="0" cy="0"/>
        </a:xfrm>
      </p:grpSpPr>
      <p:sp>
        <p:nvSpPr>
          <p:cNvPr id="69" name="Shape 69"/>
          <p:cNvSpPr/>
          <p:nvPr/>
        </p:nvSpPr>
        <p:spPr>
          <a:xfrm>
            <a:off x="8148917" y="268287"/>
            <a:ext cx="718072" cy="164592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0" name="Shape 70"/>
          <p:cNvSpPr txBox="1">
            <a:spLocks noGrp="1"/>
          </p:cNvSpPr>
          <p:nvPr>
            <p:ph type="title"/>
          </p:nvPr>
        </p:nvSpPr>
        <p:spPr>
          <a:xfrm>
            <a:off x="457199" y="914400"/>
            <a:ext cx="7388352" cy="11430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57200" y="2054132"/>
            <a:ext cx="3566159" cy="639762"/>
          </a:xfrm>
          <a:prstGeom prst="rect">
            <a:avLst/>
          </a:prstGeom>
          <a:noFill/>
          <a:ln>
            <a:noFill/>
          </a:ln>
        </p:spPr>
        <p:txBody>
          <a:bodyPr lIns="91425" tIns="91425" rIns="91425" bIns="91425" anchor="b" anchorCtr="0"/>
          <a:lstStyle>
            <a:lvl1pPr marL="0" lvl="0" indent="0" algn="ctr" rtl="0">
              <a:spcBef>
                <a:spcPts val="0"/>
              </a:spcBef>
              <a:buClr>
                <a:schemeClr val="accent1"/>
              </a:buClr>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72" name="Shape 72"/>
          <p:cNvSpPr txBox="1">
            <a:spLocks noGrp="1"/>
          </p:cNvSpPr>
          <p:nvPr>
            <p:ph type="body" idx="2"/>
          </p:nvPr>
        </p:nvSpPr>
        <p:spPr>
          <a:xfrm>
            <a:off x="457200" y="2689410"/>
            <a:ext cx="3566159" cy="34367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body" idx="3"/>
          </p:nvPr>
        </p:nvSpPr>
        <p:spPr>
          <a:xfrm>
            <a:off x="4279391" y="2054132"/>
            <a:ext cx="3566159" cy="639762"/>
          </a:xfrm>
          <a:prstGeom prst="rect">
            <a:avLst/>
          </a:prstGeom>
          <a:noFill/>
          <a:ln>
            <a:noFill/>
          </a:ln>
        </p:spPr>
        <p:txBody>
          <a:bodyPr lIns="91425" tIns="91425" rIns="91425" bIns="91425" anchor="b" anchorCtr="0"/>
          <a:lstStyle>
            <a:lvl1pPr marL="0" lvl="0" indent="0" algn="ctr" rtl="0">
              <a:spcBef>
                <a:spcPts val="0"/>
              </a:spcBef>
              <a:buClr>
                <a:schemeClr val="accent1"/>
              </a:buClr>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74" name="Shape 74"/>
          <p:cNvSpPr txBox="1">
            <a:spLocks noGrp="1"/>
          </p:cNvSpPr>
          <p:nvPr>
            <p:ph type="body" idx="4"/>
          </p:nvPr>
        </p:nvSpPr>
        <p:spPr>
          <a:xfrm>
            <a:off x="4279391" y="2689410"/>
            <a:ext cx="3566159" cy="34367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5" name="Shape 75"/>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6" name="Shape 76"/>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7" name="Shape 77"/>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78"/>
        <p:cNvGrpSpPr/>
        <p:nvPr/>
      </p:nvGrpSpPr>
      <p:grpSpPr>
        <a:xfrm>
          <a:off x="0" y="0"/>
          <a:ext cx="0" cy="0"/>
          <a:chOff x="0" y="0"/>
          <a:chExt cx="0" cy="0"/>
        </a:xfrm>
      </p:grpSpPr>
      <p:sp>
        <p:nvSpPr>
          <p:cNvPr id="79" name="Shape 79"/>
          <p:cNvSpPr/>
          <p:nvPr/>
        </p:nvSpPr>
        <p:spPr>
          <a:xfrm>
            <a:off x="8148917" y="268287"/>
            <a:ext cx="718072" cy="164592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0" name="Shape 80"/>
          <p:cNvSpPr txBox="1">
            <a:spLocks noGrp="1"/>
          </p:cNvSpPr>
          <p:nvPr>
            <p:ph type="title"/>
          </p:nvPr>
        </p:nvSpPr>
        <p:spPr>
          <a:xfrm>
            <a:off x="457199" y="914400"/>
            <a:ext cx="7391401" cy="1143000"/>
          </a:xfrm>
          <a:prstGeom prst="rect">
            <a:avLst/>
          </a:prstGeom>
          <a:noFill/>
          <a:ln>
            <a:noFill/>
          </a:ln>
        </p:spPr>
        <p:txBody>
          <a:bodyPr lIns="91425" tIns="91425" rIns="91425" bIns="91425" anchor="b" anchorCtr="0"/>
          <a:lstStyle>
            <a:lvl1pPr lvl="0" algn="l" rtl="0">
              <a:spcBef>
                <a:spcPts val="0"/>
              </a:spcBef>
              <a:buClr>
                <a:schemeClr val="accent1"/>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 name="Shape 81"/>
          <p:cNvSpPr txBox="1">
            <a:spLocks noGrp="1"/>
          </p:cNvSpPr>
          <p:nvPr>
            <p:ph type="body" idx="1"/>
          </p:nvPr>
        </p:nvSpPr>
        <p:spPr>
          <a:xfrm>
            <a:off x="457199" y="2214561"/>
            <a:ext cx="7396162" cy="192023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3" name="Shape 83"/>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4" name="Shape 84"/>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
        <p:nvSpPr>
          <p:cNvPr id="85" name="Shape 85"/>
          <p:cNvSpPr txBox="1">
            <a:spLocks noGrp="1"/>
          </p:cNvSpPr>
          <p:nvPr>
            <p:ph type="body" idx="2"/>
          </p:nvPr>
        </p:nvSpPr>
        <p:spPr>
          <a:xfrm>
            <a:off x="457199" y="4224973"/>
            <a:ext cx="7396162" cy="192023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199" y="914400"/>
            <a:ext cx="6508377" cy="114300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Quest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199" y="2209800"/>
            <a:ext cx="6508377" cy="3916363"/>
          </a:xfrm>
          <a:prstGeom prst="rect">
            <a:avLst/>
          </a:prstGeom>
          <a:noFill/>
          <a:ln>
            <a:noFill/>
          </a:ln>
        </p:spPr>
        <p:txBody>
          <a:bodyPr lIns="91425" tIns="91425" rIns="91425" bIns="91425" anchor="t" anchorCtr="0"/>
          <a:lstStyle>
            <a:lvl1pPr marL="228600" marR="0" lvl="0" indent="-101600" algn="l" rtl="0">
              <a:spcBef>
                <a:spcPts val="1800"/>
              </a:spcBef>
              <a:buClr>
                <a:schemeClr val="accent1"/>
              </a:buClr>
              <a:buFont typeface="Noto Symbol"/>
              <a:buChar char="◼"/>
              <a:defRPr/>
            </a:lvl1pPr>
            <a:lvl2pPr marL="457200" marR="0" lvl="1" indent="-114300" algn="l" rtl="0">
              <a:spcBef>
                <a:spcPts val="600"/>
              </a:spcBef>
              <a:buClr>
                <a:srgbClr val="4C0000"/>
              </a:buClr>
              <a:buFont typeface="Noto Symbol"/>
              <a:buChar char="◼"/>
              <a:defRPr/>
            </a:lvl2pPr>
            <a:lvl3pPr marL="685800" marR="0" lvl="2" indent="-114300" algn="l" rtl="0">
              <a:spcBef>
                <a:spcPts val="600"/>
              </a:spcBef>
              <a:buClr>
                <a:schemeClr val="accent1"/>
              </a:buClr>
              <a:buFont typeface="Noto Symbol"/>
              <a:buChar char="◼"/>
              <a:defRPr/>
            </a:lvl3pPr>
            <a:lvl4pPr marL="914400" marR="0" lvl="3" indent="-114300" algn="l" rtl="0">
              <a:spcBef>
                <a:spcPts val="600"/>
              </a:spcBef>
              <a:buClr>
                <a:srgbClr val="4C0000"/>
              </a:buClr>
              <a:buFont typeface="Noto Symbol"/>
              <a:buChar char="◼"/>
              <a:defRPr/>
            </a:lvl4pPr>
            <a:lvl5pPr marL="1143000" marR="0" lvl="4" indent="-114300" algn="l" rtl="0">
              <a:spcBef>
                <a:spcPts val="600"/>
              </a:spcBef>
              <a:buClr>
                <a:schemeClr val="accent1"/>
              </a:buClr>
              <a:buFont typeface="Noto Symbol"/>
              <a:buChar char="◼"/>
              <a:defRPr/>
            </a:lvl5pPr>
            <a:lvl6pPr marL="1377950" marR="0" lvl="5" indent="-120650" algn="l" rtl="0">
              <a:spcBef>
                <a:spcPts val="360"/>
              </a:spcBef>
              <a:buClr>
                <a:srgbClr val="4C0000"/>
              </a:buClr>
              <a:buFont typeface="Noto Symbol"/>
              <a:buChar char="◼"/>
              <a:defRPr/>
            </a:lvl6pPr>
            <a:lvl7pPr marL="1603375" marR="0" lvl="6" indent="-117475" algn="l" rtl="0">
              <a:spcBef>
                <a:spcPts val="360"/>
              </a:spcBef>
              <a:buClr>
                <a:schemeClr val="accent1"/>
              </a:buClr>
              <a:buFont typeface="Noto Symbol"/>
              <a:buChar char="◼"/>
              <a:defRPr/>
            </a:lvl7pPr>
            <a:lvl8pPr marL="1830388" marR="0" lvl="7" indent="-115888" algn="l" rtl="0">
              <a:spcBef>
                <a:spcPts val="360"/>
              </a:spcBef>
              <a:buClr>
                <a:srgbClr val="4C0000"/>
              </a:buClr>
              <a:buFont typeface="Noto Symbol"/>
              <a:buChar char="◼"/>
              <a:defRPr/>
            </a:lvl8pPr>
            <a:lvl9pPr marL="2057400" marR="0" lvl="8" indent="-114300" algn="l" rtl="0">
              <a:spcBef>
                <a:spcPts val="360"/>
              </a:spcBef>
              <a:buClr>
                <a:schemeClr val="accent1"/>
              </a:buClr>
              <a:buFont typeface="Noto Symbol"/>
              <a:buChar char="◼"/>
              <a:defRPr/>
            </a:lvl9pPr>
          </a:lstStyle>
          <a:p>
            <a:endParaRPr/>
          </a:p>
        </p:txBody>
      </p:sp>
      <p:sp>
        <p:nvSpPr>
          <p:cNvPr id="12" name="Shape 12"/>
          <p:cNvSpPr txBox="1">
            <a:spLocks noGrp="1"/>
          </p:cNvSpPr>
          <p:nvPr>
            <p:ph type="dt" idx="10"/>
          </p:nvPr>
        </p:nvSpPr>
        <p:spPr>
          <a:xfrm>
            <a:off x="7198659" y="6356350"/>
            <a:ext cx="1752600"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ftr" idx="11"/>
          </p:nvPr>
        </p:nvSpPr>
        <p:spPr>
          <a:xfrm>
            <a:off x="174811" y="6356350"/>
            <a:ext cx="60071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 name="Shape 14"/>
          <p:cNvSpPr txBox="1">
            <a:spLocks noGrp="1"/>
          </p:cNvSpPr>
          <p:nvPr>
            <p:ph type="sldNum" idx="12"/>
          </p:nvPr>
        </p:nvSpPr>
        <p:spPr>
          <a:xfrm>
            <a:off x="8256493" y="361015"/>
            <a:ext cx="506505"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a:solidFill>
                  <a:schemeClr val="lt1"/>
                </a:solidFill>
                <a:latin typeface="Questrial"/>
                <a:ea typeface="Questrial"/>
                <a:cs typeface="Questrial"/>
                <a:sym typeface="Questrial"/>
              </a:rPr>
              <a:t>‹#›</a:t>
            </a:fld>
            <a:endParaRPr lang="en-US" sz="2200" b="1" i="0" u="none" strike="noStrike" cap="none">
              <a:solidFill>
                <a:schemeClr val="lt1"/>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imgres?q=reagan&amp;um=1&amp;hl=en&amp;client=firefox-a&amp;sa=N&amp;rls=org.mozilla:en-US:official&amp;biw=986&amp;bih=971&amp;tbm=isch&amp;tbnid=sXRLCxeA48UPOM:&amp;imgrefurl=http://www.earstohear.net/heritage/RonaldReagan.html&amp;docid=R6wwseUq4LlzjM&amp;imgurl=http://www.earstohear.net/images/reagan2_large.jpg&amp;w=800&amp;h=600&amp;ei=iMGrT6SzJqPg2QXp8dCmAg&amp;zoom=1&amp;iact=hc&amp;vpx=104&amp;vpy=649&amp;dur=761&amp;hovh=194&amp;hovw=259&amp;tx=141&amp;ty=69&amp;sig=118215093331637096083&amp;page=1&amp;tbnh=140&amp;tbnw=187&amp;start=0&amp;ndsp=27&amp;ved=1t:429,r:22,s:0,i:18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subTitle" idx="1"/>
          </p:nvPr>
        </p:nvSpPr>
        <p:spPr>
          <a:xfrm>
            <a:off x="3200400" y="5257800"/>
            <a:ext cx="5458968" cy="621792"/>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accent1"/>
              </a:buClr>
              <a:buSzPct val="25000"/>
              <a:buFont typeface="Noto Symbol"/>
              <a:buNone/>
            </a:pPr>
            <a:r>
              <a:rPr lang="en-US" sz="2500" b="0" i="0" u="none" strike="noStrike" cap="none">
                <a:solidFill>
                  <a:schemeClr val="dk2"/>
                </a:solidFill>
                <a:latin typeface="Georgia"/>
                <a:ea typeface="Georgia"/>
                <a:cs typeface="Georgia"/>
                <a:sym typeface="Georgia"/>
              </a:rPr>
              <a:t>A CONSERVATIVE REVOLUTION</a:t>
            </a:r>
          </a:p>
        </p:txBody>
      </p:sp>
      <p:sp>
        <p:nvSpPr>
          <p:cNvPr id="170" name="Shape 170"/>
          <p:cNvSpPr txBox="1">
            <a:spLocks noGrp="1"/>
          </p:cNvSpPr>
          <p:nvPr>
            <p:ph type="ctrTitle"/>
          </p:nvPr>
        </p:nvSpPr>
        <p:spPr>
          <a:xfrm>
            <a:off x="685800" y="4114800"/>
            <a:ext cx="77724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Georgia"/>
              <a:buNone/>
            </a:pPr>
            <a:r>
              <a:rPr lang="en-US" sz="4600" b="0" i="0" u="none" strike="noStrike" cap="none">
                <a:solidFill>
                  <a:schemeClr val="accent1"/>
                </a:solidFill>
                <a:latin typeface="Georgia"/>
                <a:ea typeface="Georgia"/>
                <a:cs typeface="Georgia"/>
                <a:sym typeface="Georgia"/>
              </a:rPr>
              <a:t>Nixon to Reagan 1968-1984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04800" y="72575"/>
            <a:ext cx="8534400" cy="758700"/>
          </a:xfrm>
          <a:prstGeom prst="rect">
            <a:avLst/>
          </a:prstGeom>
          <a:noFill/>
          <a:ln>
            <a:noFill/>
          </a:ln>
        </p:spPr>
        <p:txBody>
          <a:bodyPr lIns="91425" tIns="45700" rIns="91425" bIns="45700" anchor="ctr"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Election of 1980</a:t>
            </a:r>
          </a:p>
        </p:txBody>
      </p:sp>
      <p:sp>
        <p:nvSpPr>
          <p:cNvPr id="247" name="Shape 247"/>
          <p:cNvSpPr txBox="1">
            <a:spLocks noGrp="1"/>
          </p:cNvSpPr>
          <p:nvPr>
            <p:ph type="body" idx="1"/>
          </p:nvPr>
        </p:nvSpPr>
        <p:spPr>
          <a:xfrm>
            <a:off x="141125" y="689125"/>
            <a:ext cx="5233800" cy="4910100"/>
          </a:xfrm>
          <a:prstGeom prst="rect">
            <a:avLst/>
          </a:prstGeom>
          <a:noFill/>
          <a:ln>
            <a:noFill/>
          </a:ln>
        </p:spPr>
        <p:txBody>
          <a:bodyPr lIns="91425" tIns="45700" rIns="91425" bIns="45700" anchor="t" anchorCtr="0">
            <a:noAutofit/>
          </a:bodyPr>
          <a:lstStyle/>
          <a:p>
            <a:pPr marL="228600" marR="0" lvl="0" indent="-228600" algn="l" rtl="0">
              <a:lnSpc>
                <a:spcPct val="75000"/>
              </a:lnSpc>
              <a:spcBef>
                <a:spcPts val="0"/>
              </a:spcBef>
              <a:buClr>
                <a:schemeClr val="accent1"/>
              </a:buClr>
              <a:buSzPct val="25000"/>
              <a:buFont typeface="Noto Symbol"/>
              <a:buNone/>
            </a:pPr>
            <a:r>
              <a:rPr lang="en-US" sz="1500" b="0" i="0" u="none" strike="noStrike" cap="none">
                <a:solidFill>
                  <a:schemeClr val="dk2"/>
                </a:solidFill>
                <a:latin typeface="Georgia"/>
                <a:ea typeface="Georgia"/>
                <a:cs typeface="Georgia"/>
                <a:sym typeface="Georgia"/>
              </a:rPr>
              <a:t>Why </a:t>
            </a:r>
            <a:r>
              <a:rPr lang="en-US" sz="1500">
                <a:solidFill>
                  <a:schemeClr val="dk2"/>
                </a:solidFill>
                <a:latin typeface="Georgia"/>
                <a:ea typeface="Georgia"/>
                <a:cs typeface="Georgia"/>
                <a:sym typeface="Georgia"/>
              </a:rPr>
              <a:t>did Reagan</a:t>
            </a:r>
            <a:r>
              <a:rPr lang="en-US" sz="1500" b="0" i="0" u="none" strike="noStrike" cap="none">
                <a:solidFill>
                  <a:schemeClr val="dk2"/>
                </a:solidFill>
                <a:latin typeface="Georgia"/>
                <a:ea typeface="Georgia"/>
                <a:cs typeface="Georgia"/>
                <a:sym typeface="Georgia"/>
              </a:rPr>
              <a:t> w</a:t>
            </a:r>
            <a:r>
              <a:rPr lang="en-US" sz="1500">
                <a:solidFill>
                  <a:schemeClr val="dk2"/>
                </a:solidFill>
                <a:latin typeface="Georgia"/>
                <a:ea typeface="Georgia"/>
                <a:cs typeface="Georgia"/>
                <a:sym typeface="Georgia"/>
              </a:rPr>
              <a:t>i</a:t>
            </a:r>
            <a:r>
              <a:rPr lang="en-US" sz="1500" b="0" i="0" u="none" strike="noStrike" cap="none">
                <a:solidFill>
                  <a:schemeClr val="dk2"/>
                </a:solidFill>
                <a:latin typeface="Georgia"/>
                <a:ea typeface="Georgia"/>
                <a:cs typeface="Georgia"/>
                <a:sym typeface="Georgia"/>
              </a:rPr>
              <a:t>n?</a:t>
            </a:r>
          </a:p>
          <a:p>
            <a:pPr marL="228600" marR="0" lvl="0" indent="-228600" algn="l" rtl="0">
              <a:lnSpc>
                <a:spcPct val="75000"/>
              </a:lnSpc>
              <a:spcBef>
                <a:spcPts val="1800"/>
              </a:spcBef>
              <a:buClr>
                <a:schemeClr val="accent1"/>
              </a:buClr>
              <a:buSzPct val="97222"/>
              <a:buFont typeface="Noto Symbol"/>
              <a:buChar char="◼"/>
            </a:pPr>
            <a:r>
              <a:rPr lang="en-US" sz="1750" b="0" i="0" u="none" strike="noStrike" cap="none">
                <a:solidFill>
                  <a:schemeClr val="dk2"/>
                </a:solidFill>
                <a:latin typeface="Georgia"/>
                <a:ea typeface="Georgia"/>
                <a:cs typeface="Georgia"/>
                <a:sym typeface="Georgia"/>
              </a:rPr>
              <a:t>1980 census—</a:t>
            </a:r>
          </a:p>
          <a:p>
            <a:pPr marL="457200" marR="0" lvl="1" indent="-228600" algn="l" rtl="0">
              <a:lnSpc>
                <a:spcPct val="75000"/>
              </a:lnSpc>
              <a:spcBef>
                <a:spcPts val="600"/>
              </a:spcBef>
              <a:buClr>
                <a:srgbClr val="4C0000"/>
              </a:buClr>
              <a:buSzPct val="97058"/>
              <a:buFont typeface="Noto Symbol"/>
              <a:buChar char="◼"/>
            </a:pPr>
            <a:r>
              <a:rPr lang="en-US" sz="1650" b="1" i="0" u="none" strike="noStrike" cap="none">
                <a:solidFill>
                  <a:schemeClr val="dk2"/>
                </a:solidFill>
                <a:latin typeface="Georgia"/>
                <a:ea typeface="Georgia"/>
                <a:cs typeface="Georgia"/>
                <a:sym typeface="Georgia"/>
              </a:rPr>
              <a:t>population</a:t>
            </a:r>
            <a:r>
              <a:rPr lang="en-US" sz="1650" b="0" i="0" u="none" strike="noStrike" cap="none">
                <a:solidFill>
                  <a:schemeClr val="dk2"/>
                </a:solidFill>
                <a:latin typeface="Georgia"/>
                <a:ea typeface="Georgia"/>
                <a:cs typeface="Georgia"/>
                <a:sym typeface="Georgia"/>
              </a:rPr>
              <a:t> </a:t>
            </a:r>
            <a:r>
              <a:rPr lang="en-US" sz="1650" b="1" i="0" u="none" strike="noStrike" cap="none">
                <a:solidFill>
                  <a:schemeClr val="dk2"/>
                </a:solidFill>
                <a:latin typeface="Georgia"/>
                <a:ea typeface="Georgia"/>
                <a:cs typeface="Georgia"/>
                <a:sym typeface="Georgia"/>
              </a:rPr>
              <a:t>aging</a:t>
            </a:r>
            <a:r>
              <a:rPr lang="en-US" sz="1650" b="0" i="0" u="none" strike="noStrike" cap="none">
                <a:solidFill>
                  <a:schemeClr val="dk2"/>
                </a:solidFill>
                <a:latin typeface="Georgia"/>
                <a:ea typeface="Georgia"/>
                <a:cs typeface="Georgia"/>
                <a:sym typeface="Georgia"/>
              </a:rPr>
              <a:t> </a:t>
            </a:r>
          </a:p>
          <a:p>
            <a:pPr marL="457200" marR="0" lvl="1" indent="-228600" algn="l" rtl="0">
              <a:lnSpc>
                <a:spcPct val="75000"/>
              </a:lnSpc>
              <a:spcBef>
                <a:spcPts val="600"/>
              </a:spcBef>
              <a:buClr>
                <a:srgbClr val="4C0000"/>
              </a:buClr>
              <a:buSzPct val="97058"/>
              <a:buFont typeface="Noto Symbol"/>
              <a:buChar char="◼"/>
            </a:pPr>
            <a:r>
              <a:rPr lang="en-US" sz="1650" b="0" i="0" u="none" strike="noStrike" cap="none">
                <a:solidFill>
                  <a:schemeClr val="dk2"/>
                </a:solidFill>
                <a:latin typeface="Georgia"/>
                <a:ea typeface="Georgia"/>
                <a:cs typeface="Georgia"/>
                <a:sym typeface="Georgia"/>
              </a:rPr>
              <a:t>more conservative move from liberal NE to “sunbelt” states” (south &amp; west)</a:t>
            </a:r>
          </a:p>
          <a:p>
            <a:pPr marL="228600" marR="0" lvl="0" indent="-228600" algn="l" rtl="0">
              <a:lnSpc>
                <a:spcPct val="75000"/>
              </a:lnSpc>
              <a:spcBef>
                <a:spcPts val="1800"/>
              </a:spcBef>
              <a:buClr>
                <a:schemeClr val="accent1"/>
              </a:buClr>
              <a:buSzPct val="97222"/>
              <a:buFont typeface="Noto Symbol"/>
              <a:buChar char="◼"/>
            </a:pPr>
            <a:r>
              <a:rPr lang="en-US" sz="1750" b="0" i="0" u="none" strike="noStrike" cap="none">
                <a:solidFill>
                  <a:schemeClr val="dk2"/>
                </a:solidFill>
                <a:latin typeface="Georgia"/>
                <a:ea typeface="Georgia"/>
                <a:cs typeface="Georgia"/>
                <a:sym typeface="Georgia"/>
              </a:rPr>
              <a:t>1970’s revival of evangelical religion: a great awakening</a:t>
            </a:r>
          </a:p>
          <a:p>
            <a:pPr marL="457200" marR="0" lvl="1" indent="-228600" algn="l" rtl="0">
              <a:lnSpc>
                <a:spcPct val="75000"/>
              </a:lnSpc>
              <a:spcBef>
                <a:spcPts val="600"/>
              </a:spcBef>
              <a:buClr>
                <a:srgbClr val="4C0000"/>
              </a:buClr>
              <a:buSzPct val="97058"/>
              <a:buFont typeface="Noto Symbol"/>
              <a:buChar char="◼"/>
            </a:pPr>
            <a:r>
              <a:rPr lang="en-US" sz="1650" b="0" i="0" u="none" strike="noStrike" cap="none">
                <a:solidFill>
                  <a:schemeClr val="dk2"/>
                </a:solidFill>
                <a:latin typeface="Georgia"/>
                <a:ea typeface="Georgia"/>
                <a:cs typeface="Georgia"/>
                <a:sym typeface="Georgia"/>
              </a:rPr>
              <a:t>Age of Televangelists: Reverend Jerry Falwell’s “moral majority”—culture wars</a:t>
            </a:r>
          </a:p>
          <a:p>
            <a:pPr marL="685800" marR="0" lvl="2" indent="-228600" algn="l" rtl="0">
              <a:lnSpc>
                <a:spcPct val="75000"/>
              </a:lnSpc>
              <a:spcBef>
                <a:spcPts val="600"/>
              </a:spcBef>
              <a:buClr>
                <a:schemeClr val="accent1"/>
              </a:buClr>
              <a:buSzPct val="100000"/>
              <a:buFont typeface="Noto Symbol"/>
              <a:buChar char="◼"/>
            </a:pPr>
            <a:r>
              <a:rPr lang="en-US" sz="1300" b="0" i="0" u="none" strike="noStrike" cap="none">
                <a:solidFill>
                  <a:schemeClr val="dk2"/>
                </a:solidFill>
                <a:latin typeface="Georgia"/>
                <a:ea typeface="Georgia"/>
                <a:cs typeface="Georgia"/>
                <a:sym typeface="Georgia"/>
              </a:rPr>
              <a:t>Opposed liberal political candidates favored free enterprise, reduce size of government, abortion outlawed, prayer in school, evolution replaced by creationism, Soviets are pagan totalitarians, defend traditional values and tough on criminal laws.</a:t>
            </a:r>
          </a:p>
          <a:p>
            <a:pPr marL="228600" marR="0" lvl="0" indent="-228600" algn="l" rtl="0">
              <a:lnSpc>
                <a:spcPct val="75000"/>
              </a:lnSpc>
              <a:spcBef>
                <a:spcPts val="1800"/>
              </a:spcBef>
              <a:buClr>
                <a:schemeClr val="accent1"/>
              </a:buClr>
              <a:buSzPct val="97222"/>
              <a:buFont typeface="Noto Symbol"/>
              <a:buChar char="◼"/>
            </a:pPr>
            <a:r>
              <a:rPr lang="en-US" sz="1750" b="0" i="0" u="none" strike="noStrike" cap="none">
                <a:solidFill>
                  <a:schemeClr val="dk2"/>
                </a:solidFill>
                <a:latin typeface="Georgia"/>
                <a:ea typeface="Georgia"/>
                <a:cs typeface="Georgia"/>
                <a:sym typeface="Georgia"/>
              </a:rPr>
              <a:t>Backlash against Feminist Movement</a:t>
            </a:r>
          </a:p>
          <a:p>
            <a:pPr marL="228600" marR="0" lvl="0" indent="-228600" algn="l" rtl="0">
              <a:lnSpc>
                <a:spcPct val="75000"/>
              </a:lnSpc>
              <a:spcBef>
                <a:spcPts val="1800"/>
              </a:spcBef>
              <a:buClr>
                <a:schemeClr val="accent1"/>
              </a:buClr>
              <a:buSzPct val="97222"/>
              <a:buFont typeface="Noto Symbol"/>
              <a:buChar char="◼"/>
            </a:pPr>
            <a:r>
              <a:rPr lang="en-US" sz="1750" b="0" i="0" u="none" strike="noStrike" cap="none">
                <a:solidFill>
                  <a:schemeClr val="dk2"/>
                </a:solidFill>
                <a:latin typeface="Georgia"/>
                <a:ea typeface="Georgia"/>
                <a:cs typeface="Georgia"/>
                <a:sym typeface="Georgia"/>
              </a:rPr>
              <a:t>Bad economy</a:t>
            </a:r>
          </a:p>
          <a:p>
            <a:pPr marL="228600" marR="0" lvl="0" indent="-228600" algn="l" rtl="0">
              <a:lnSpc>
                <a:spcPct val="75000"/>
              </a:lnSpc>
              <a:spcBef>
                <a:spcPts val="1800"/>
              </a:spcBef>
              <a:buClr>
                <a:schemeClr val="dk2"/>
              </a:buClr>
              <a:buSzPct val="97222"/>
              <a:buFont typeface="Georgia"/>
              <a:buChar char="◼"/>
            </a:pPr>
            <a:r>
              <a:rPr lang="en-US" sz="1750">
                <a:solidFill>
                  <a:schemeClr val="dk2"/>
                </a:solidFill>
                <a:latin typeface="Georgia"/>
                <a:ea typeface="Georgia"/>
                <a:cs typeface="Georgia"/>
                <a:sym typeface="Georgia"/>
              </a:rPr>
              <a:t>Reagan made Americans feel proud to be American again - believe in the greatness of the USA</a:t>
            </a:r>
          </a:p>
        </p:txBody>
      </p:sp>
      <p:sp>
        <p:nvSpPr>
          <p:cNvPr id="248" name="Shape 248"/>
          <p:cNvSpPr txBox="1">
            <a:spLocks noGrp="1"/>
          </p:cNvSpPr>
          <p:nvPr>
            <p:ph type="body" idx="2"/>
          </p:nvPr>
        </p:nvSpPr>
        <p:spPr>
          <a:xfrm>
            <a:off x="4800600" y="1371600"/>
            <a:ext cx="4038599" cy="4681537"/>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accent1"/>
              </a:buClr>
              <a:buSzPct val="97941"/>
              <a:buFont typeface="Noto Symbol"/>
              <a:buNone/>
            </a:pPr>
            <a:endParaRPr sz="1650" b="0" i="0" u="sng" strike="noStrike" cap="none">
              <a:solidFill>
                <a:schemeClr val="hlink"/>
              </a:solidFill>
              <a:latin typeface="Georgia"/>
              <a:ea typeface="Georgia"/>
              <a:cs typeface="Georgia"/>
              <a:sym typeface="Georgia"/>
              <a:hlinkClick r:id="rId3"/>
            </a:endParaRPr>
          </a:p>
          <a:p>
            <a:pPr marL="228600" marR="0" lvl="0" indent="-228600" algn="l" rtl="0">
              <a:lnSpc>
                <a:spcPct val="80000"/>
              </a:lnSpc>
              <a:spcBef>
                <a:spcPts val="1800"/>
              </a:spcBef>
              <a:buClr>
                <a:schemeClr val="accent1"/>
              </a:buClr>
              <a:buSzPct val="97941"/>
              <a:buFont typeface="Noto Symbol"/>
              <a:buNone/>
            </a:pPr>
            <a:endParaRPr sz="1650" b="0" i="0" u="none" strike="noStrike" cap="none">
              <a:solidFill>
                <a:schemeClr val="dk2"/>
              </a:solidFill>
              <a:latin typeface="Georgia"/>
              <a:ea typeface="Georgia"/>
              <a:cs typeface="Georgia"/>
              <a:sym typeface="Georgia"/>
            </a:endParaRPr>
          </a:p>
        </p:txBody>
      </p:sp>
      <p:pic>
        <p:nvPicPr>
          <p:cNvPr id="249" name="Shape 249"/>
          <p:cNvPicPr preferRelativeResize="0"/>
          <p:nvPr/>
        </p:nvPicPr>
        <p:blipFill rotWithShape="1">
          <a:blip r:embed="rId4">
            <a:alphaModFix/>
          </a:blip>
          <a:srcRect/>
          <a:stretch/>
        </p:blipFill>
        <p:spPr>
          <a:xfrm>
            <a:off x="5374925" y="2530918"/>
            <a:ext cx="3556500" cy="2667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1000"/>
                                        <p:tgtEl>
                                          <p:spTgt spid="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xEl>
                                              <p:pRg st="1" end="1"/>
                                            </p:txEl>
                                          </p:spTgt>
                                        </p:tgtEl>
                                        <p:attrNameLst>
                                          <p:attrName>style.visibility</p:attrName>
                                        </p:attrNameLst>
                                      </p:cBhvr>
                                      <p:to>
                                        <p:strVal val="visible"/>
                                      </p:to>
                                    </p:set>
                                    <p:animEffect transition="in" filter="fade">
                                      <p:cBhvr>
                                        <p:cTn id="12" dur="1000"/>
                                        <p:tgtEl>
                                          <p:spTgt spid="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xEl>
                                              <p:pRg st="2" end="2"/>
                                            </p:txEl>
                                          </p:spTgt>
                                        </p:tgtEl>
                                        <p:attrNameLst>
                                          <p:attrName>style.visibility</p:attrName>
                                        </p:attrNameLst>
                                      </p:cBhvr>
                                      <p:to>
                                        <p:strVal val="visible"/>
                                      </p:to>
                                    </p:set>
                                    <p:animEffect transition="in" filter="fade">
                                      <p:cBhvr>
                                        <p:cTn id="17" dur="1000"/>
                                        <p:tgtEl>
                                          <p:spTgt spid="2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xEl>
                                              <p:pRg st="3" end="3"/>
                                            </p:txEl>
                                          </p:spTgt>
                                        </p:tgtEl>
                                        <p:attrNameLst>
                                          <p:attrName>style.visibility</p:attrName>
                                        </p:attrNameLst>
                                      </p:cBhvr>
                                      <p:to>
                                        <p:strVal val="visible"/>
                                      </p:to>
                                    </p:set>
                                    <p:animEffect transition="in" filter="fade">
                                      <p:cBhvr>
                                        <p:cTn id="22" dur="1000"/>
                                        <p:tgtEl>
                                          <p:spTgt spid="2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7">
                                            <p:txEl>
                                              <p:pRg st="4" end="4"/>
                                            </p:txEl>
                                          </p:spTgt>
                                        </p:tgtEl>
                                        <p:attrNameLst>
                                          <p:attrName>style.visibility</p:attrName>
                                        </p:attrNameLst>
                                      </p:cBhvr>
                                      <p:to>
                                        <p:strVal val="visible"/>
                                      </p:to>
                                    </p:set>
                                    <p:animEffect transition="in" filter="fade">
                                      <p:cBhvr>
                                        <p:cTn id="27" dur="1000"/>
                                        <p:tgtEl>
                                          <p:spTgt spid="2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
                                            <p:txEl>
                                              <p:pRg st="5" end="5"/>
                                            </p:txEl>
                                          </p:spTgt>
                                        </p:tgtEl>
                                        <p:attrNameLst>
                                          <p:attrName>style.visibility</p:attrName>
                                        </p:attrNameLst>
                                      </p:cBhvr>
                                      <p:to>
                                        <p:strVal val="visible"/>
                                      </p:to>
                                    </p:set>
                                    <p:animEffect transition="in" filter="fade">
                                      <p:cBhvr>
                                        <p:cTn id="32" dur="1000"/>
                                        <p:tgtEl>
                                          <p:spTgt spid="2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7">
                                            <p:txEl>
                                              <p:pRg st="6" end="6"/>
                                            </p:txEl>
                                          </p:spTgt>
                                        </p:tgtEl>
                                        <p:attrNameLst>
                                          <p:attrName>style.visibility</p:attrName>
                                        </p:attrNameLst>
                                      </p:cBhvr>
                                      <p:to>
                                        <p:strVal val="visible"/>
                                      </p:to>
                                    </p:set>
                                    <p:animEffect transition="in" filter="fade">
                                      <p:cBhvr>
                                        <p:cTn id="37" dur="1000"/>
                                        <p:tgtEl>
                                          <p:spTgt spid="2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7">
                                            <p:txEl>
                                              <p:pRg st="7" end="7"/>
                                            </p:txEl>
                                          </p:spTgt>
                                        </p:tgtEl>
                                        <p:attrNameLst>
                                          <p:attrName>style.visibility</p:attrName>
                                        </p:attrNameLst>
                                      </p:cBhvr>
                                      <p:to>
                                        <p:strVal val="visible"/>
                                      </p:to>
                                    </p:set>
                                    <p:animEffect transition="in" filter="fade">
                                      <p:cBhvr>
                                        <p:cTn id="42" dur="1000"/>
                                        <p:tgtEl>
                                          <p:spTgt spid="2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7">
                                            <p:txEl>
                                              <p:pRg st="8" end="8"/>
                                            </p:txEl>
                                          </p:spTgt>
                                        </p:tgtEl>
                                        <p:attrNameLst>
                                          <p:attrName>style.visibility</p:attrName>
                                        </p:attrNameLst>
                                      </p:cBhvr>
                                      <p:to>
                                        <p:strVal val="visible"/>
                                      </p:to>
                                    </p:set>
                                    <p:animEffect transition="in" filter="fade">
                                      <p:cBhvr>
                                        <p:cTn id="47" dur="1000"/>
                                        <p:tgtEl>
                                          <p:spTgt spid="2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7">
                                            <p:txEl>
                                              <p:pRg st="9" end="9"/>
                                            </p:txEl>
                                          </p:spTgt>
                                        </p:tgtEl>
                                        <p:attrNameLst>
                                          <p:attrName>style.visibility</p:attrName>
                                        </p:attrNameLst>
                                      </p:cBhvr>
                                      <p:to>
                                        <p:strVal val="visible"/>
                                      </p:to>
                                    </p:set>
                                    <p:animEffect transition="in" filter="fade">
                                      <p:cBhvr>
                                        <p:cTn id="52" dur="1000"/>
                                        <p:tgtEl>
                                          <p:spTgt spid="24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9"/>
                                        </p:tgtEl>
                                        <p:attrNameLst>
                                          <p:attrName>style.visibility</p:attrName>
                                        </p:attrNameLst>
                                      </p:cBhvr>
                                      <p:to>
                                        <p:strVal val="visible"/>
                                      </p:to>
                                    </p:set>
                                    <p:animEffect transition="in" filter="fade">
                                      <p:cBhvr>
                                        <p:cTn id="57" dur="2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Morning in America</a:t>
            </a:r>
          </a:p>
        </p:txBody>
      </p:sp>
      <p:sp>
        <p:nvSpPr>
          <p:cNvPr id="256" name="Shape 256"/>
          <p:cNvSpPr txBox="1">
            <a:spLocks noGrp="1"/>
          </p:cNvSpPr>
          <p:nvPr>
            <p:ph type="body" idx="1"/>
          </p:nvPr>
        </p:nvSpPr>
        <p:spPr>
          <a:xfrm>
            <a:off x="304800" y="1295400"/>
            <a:ext cx="4038599" cy="4681537"/>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Reagan </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Oldest President</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Achieved fame as an actor</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Former governor of California </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Plan:</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Restore faith and confidence in America</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Resume the Cold War: </a:t>
            </a:r>
          </a:p>
          <a:p>
            <a:pPr marR="0" lvl="2" algn="l" rtl="0">
              <a:spcBef>
                <a:spcPts val="600"/>
              </a:spcBef>
              <a:buClr>
                <a:srgbClr val="4C0000"/>
              </a:buClr>
              <a:buSzPct val="100000"/>
              <a:buFont typeface="Noto Symbol"/>
            </a:pPr>
            <a:r>
              <a:rPr lang="en-US" sz="1800" b="0" i="0" u="none" strike="noStrike" cap="none">
                <a:solidFill>
                  <a:schemeClr val="dk2"/>
                </a:solidFill>
                <a:latin typeface="Georgia"/>
                <a:ea typeface="Georgia"/>
                <a:cs typeface="Georgia"/>
                <a:sym typeface="Georgia"/>
              </a:rPr>
              <a:t>(“the evil empire”)</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Reduce the deficit</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Reduce the role &amp; size of the Federal government</a:t>
            </a:r>
          </a:p>
          <a:p>
            <a:pPr marL="457200" marR="0" lvl="1" indent="-228600" algn="l" rtl="0">
              <a:spcBef>
                <a:spcPts val="600"/>
              </a:spcBef>
              <a:buClr>
                <a:srgbClr val="4C0000"/>
              </a:buClr>
              <a:buSzPct val="25000"/>
              <a:buFont typeface="Noto Symbol"/>
              <a:buNone/>
            </a:pPr>
            <a:endParaRPr sz="1800" b="0" i="0" u="none" strike="noStrike" cap="none">
              <a:solidFill>
                <a:schemeClr val="dk2"/>
              </a:solidFill>
              <a:latin typeface="Georgia"/>
              <a:ea typeface="Georgia"/>
              <a:cs typeface="Georgia"/>
              <a:sym typeface="Georgia"/>
            </a:endParaRPr>
          </a:p>
        </p:txBody>
      </p:sp>
      <p:pic>
        <p:nvPicPr>
          <p:cNvPr id="257" name="Shape 257"/>
          <p:cNvPicPr preferRelativeResize="0"/>
          <p:nvPr/>
        </p:nvPicPr>
        <p:blipFill rotWithShape="1">
          <a:blip r:embed="rId3">
            <a:alphaModFix/>
          </a:blip>
          <a:srcRect/>
          <a:stretch/>
        </p:blipFill>
        <p:spPr>
          <a:xfrm>
            <a:off x="4572000" y="1752600"/>
            <a:ext cx="4197349" cy="3000375"/>
          </a:xfrm>
          <a:prstGeom prst="rect">
            <a:avLst/>
          </a:prstGeom>
          <a:noFill/>
          <a:ln>
            <a:noFill/>
          </a:ln>
        </p:spPr>
      </p:pic>
      <p:sp>
        <p:nvSpPr>
          <p:cNvPr id="258" name="Shape 258"/>
          <p:cNvSpPr txBox="1"/>
          <p:nvPr/>
        </p:nvSpPr>
        <p:spPr>
          <a:xfrm>
            <a:off x="6019800" y="5029200"/>
            <a:ext cx="1376363" cy="4619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Times New Roman"/>
                <a:ea typeface="Times New Roman"/>
                <a:cs typeface="Times New Roman"/>
                <a:sym typeface="Times New Roman"/>
              </a:rPr>
              <a:t>Star Wars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animEffect transition="in" filter="fade">
                                      <p:cBhvr>
                                        <p:cTn id="7" dur="2000"/>
                                        <p:tgtEl>
                                          <p:spTgt spid="2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xEl>
                                              <p:pRg st="1" end="1"/>
                                            </p:txEl>
                                          </p:spTgt>
                                        </p:tgtEl>
                                        <p:attrNameLst>
                                          <p:attrName>style.visibility</p:attrName>
                                        </p:attrNameLst>
                                      </p:cBhvr>
                                      <p:to>
                                        <p:strVal val="visible"/>
                                      </p:to>
                                    </p:set>
                                    <p:animEffect transition="in" filter="fade">
                                      <p:cBhvr>
                                        <p:cTn id="12" dur="2000"/>
                                        <p:tgtEl>
                                          <p:spTgt spid="2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
                                            <p:txEl>
                                              <p:pRg st="2" end="2"/>
                                            </p:txEl>
                                          </p:spTgt>
                                        </p:tgtEl>
                                        <p:attrNameLst>
                                          <p:attrName>style.visibility</p:attrName>
                                        </p:attrNameLst>
                                      </p:cBhvr>
                                      <p:to>
                                        <p:strVal val="visible"/>
                                      </p:to>
                                    </p:set>
                                    <p:animEffect transition="in" filter="fade">
                                      <p:cBhvr>
                                        <p:cTn id="17" dur="2000"/>
                                        <p:tgtEl>
                                          <p:spTgt spid="2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
                                            <p:txEl>
                                              <p:pRg st="3" end="3"/>
                                            </p:txEl>
                                          </p:spTgt>
                                        </p:tgtEl>
                                        <p:attrNameLst>
                                          <p:attrName>style.visibility</p:attrName>
                                        </p:attrNameLst>
                                      </p:cBhvr>
                                      <p:to>
                                        <p:strVal val="visible"/>
                                      </p:to>
                                    </p:set>
                                    <p:animEffect transition="in" filter="fade">
                                      <p:cBhvr>
                                        <p:cTn id="22" dur="2000"/>
                                        <p:tgtEl>
                                          <p:spTgt spid="2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
                                            <p:txEl>
                                              <p:pRg st="4" end="4"/>
                                            </p:txEl>
                                          </p:spTgt>
                                        </p:tgtEl>
                                        <p:attrNameLst>
                                          <p:attrName>style.visibility</p:attrName>
                                        </p:attrNameLst>
                                      </p:cBhvr>
                                      <p:to>
                                        <p:strVal val="visible"/>
                                      </p:to>
                                    </p:set>
                                    <p:animEffect transition="in" filter="fade">
                                      <p:cBhvr>
                                        <p:cTn id="27" dur="2000"/>
                                        <p:tgtEl>
                                          <p:spTgt spid="25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
                                            <p:txEl>
                                              <p:pRg st="5" end="5"/>
                                            </p:txEl>
                                          </p:spTgt>
                                        </p:tgtEl>
                                        <p:attrNameLst>
                                          <p:attrName>style.visibility</p:attrName>
                                        </p:attrNameLst>
                                      </p:cBhvr>
                                      <p:to>
                                        <p:strVal val="visible"/>
                                      </p:to>
                                    </p:set>
                                    <p:animEffect transition="in" filter="fade">
                                      <p:cBhvr>
                                        <p:cTn id="32" dur="2000"/>
                                        <p:tgtEl>
                                          <p:spTgt spid="25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
                                            <p:txEl>
                                              <p:pRg st="6" end="6"/>
                                            </p:txEl>
                                          </p:spTgt>
                                        </p:tgtEl>
                                        <p:attrNameLst>
                                          <p:attrName>style.visibility</p:attrName>
                                        </p:attrNameLst>
                                      </p:cBhvr>
                                      <p:to>
                                        <p:strVal val="visible"/>
                                      </p:to>
                                    </p:set>
                                    <p:animEffect transition="in" filter="fade">
                                      <p:cBhvr>
                                        <p:cTn id="37" dur="2000"/>
                                        <p:tgtEl>
                                          <p:spTgt spid="25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
                                            <p:txEl>
                                              <p:pRg st="7" end="7"/>
                                            </p:txEl>
                                          </p:spTgt>
                                        </p:tgtEl>
                                        <p:attrNameLst>
                                          <p:attrName>style.visibility</p:attrName>
                                        </p:attrNameLst>
                                      </p:cBhvr>
                                      <p:to>
                                        <p:strVal val="visible"/>
                                      </p:to>
                                    </p:set>
                                    <p:animEffect transition="in" filter="fade">
                                      <p:cBhvr>
                                        <p:cTn id="42" dur="2000"/>
                                        <p:tgtEl>
                                          <p:spTgt spid="25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6">
                                            <p:txEl>
                                              <p:pRg st="8" end="8"/>
                                            </p:txEl>
                                          </p:spTgt>
                                        </p:tgtEl>
                                        <p:attrNameLst>
                                          <p:attrName>style.visibility</p:attrName>
                                        </p:attrNameLst>
                                      </p:cBhvr>
                                      <p:to>
                                        <p:strVal val="visible"/>
                                      </p:to>
                                    </p:set>
                                    <p:animEffect transition="in" filter="fade">
                                      <p:cBhvr>
                                        <p:cTn id="47" dur="2000"/>
                                        <p:tgtEl>
                                          <p:spTgt spid="25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6">
                                            <p:txEl>
                                              <p:pRg st="9" end="9"/>
                                            </p:txEl>
                                          </p:spTgt>
                                        </p:tgtEl>
                                        <p:attrNameLst>
                                          <p:attrName>style.visibility</p:attrName>
                                        </p:attrNameLst>
                                      </p:cBhvr>
                                      <p:to>
                                        <p:strVal val="visible"/>
                                      </p:to>
                                    </p:set>
                                    <p:animEffect transition="in" filter="fade">
                                      <p:cBhvr>
                                        <p:cTn id="52" dur="2000"/>
                                        <p:tgtEl>
                                          <p:spTgt spid="25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6">
                                            <p:txEl>
                                              <p:pRg st="10" end="10"/>
                                            </p:txEl>
                                          </p:spTgt>
                                        </p:tgtEl>
                                        <p:attrNameLst>
                                          <p:attrName>style.visibility</p:attrName>
                                        </p:attrNameLst>
                                      </p:cBhvr>
                                      <p:to>
                                        <p:strVal val="visible"/>
                                      </p:to>
                                    </p:set>
                                    <p:animEffect transition="in" filter="fade">
                                      <p:cBhvr>
                                        <p:cTn id="57" dur="2000"/>
                                        <p:tgtEl>
                                          <p:spTgt spid="25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New Federalism - </a:t>
            </a:r>
            <a:r>
              <a:rPr lang="en-US" sz="3600">
                <a:solidFill>
                  <a:schemeClr val="accent1"/>
                </a:solidFill>
                <a:latin typeface="Georgia"/>
                <a:ea typeface="Georgia"/>
                <a:cs typeface="Georgia"/>
                <a:sym typeface="Georgia"/>
              </a:rPr>
              <a:t>“Reaganomics”</a:t>
            </a:r>
          </a:p>
        </p:txBody>
      </p:sp>
      <p:sp>
        <p:nvSpPr>
          <p:cNvPr id="265" name="Shape 265"/>
          <p:cNvSpPr txBox="1">
            <a:spLocks noGrp="1"/>
          </p:cNvSpPr>
          <p:nvPr>
            <p:ph type="body" idx="1"/>
          </p:nvPr>
        </p:nvSpPr>
        <p:spPr>
          <a:xfrm>
            <a:off x="301625" y="1371600"/>
            <a:ext cx="4676400" cy="5176800"/>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Supply-side economics (or trickle down theory)</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Reduce fede</a:t>
            </a:r>
            <a:r>
              <a:rPr lang="en-US" sz="1800">
                <a:solidFill>
                  <a:schemeClr val="dk2"/>
                </a:solidFill>
                <a:latin typeface="Georgia"/>
                <a:ea typeface="Georgia"/>
                <a:cs typeface="Georgia"/>
                <a:sym typeface="Georgia"/>
              </a:rPr>
              <a:t>ral tax rates for wealthy &amp; </a:t>
            </a:r>
            <a:r>
              <a:rPr lang="en-US" sz="1800" b="0" i="0" u="none" strike="noStrike" cap="none">
                <a:solidFill>
                  <a:schemeClr val="dk2"/>
                </a:solidFill>
                <a:latin typeface="Georgia"/>
                <a:ea typeface="Georgia"/>
                <a:cs typeface="Georgia"/>
                <a:sym typeface="Georgia"/>
              </a:rPr>
              <a:t>corporat</a:t>
            </a:r>
            <a:r>
              <a:rPr lang="en-US" sz="1800">
                <a:solidFill>
                  <a:schemeClr val="dk2"/>
                </a:solidFill>
                <a:latin typeface="Georgia"/>
                <a:ea typeface="Georgia"/>
                <a:cs typeface="Georgia"/>
                <a:sym typeface="Georgia"/>
              </a:rPr>
              <a:t>ions</a:t>
            </a:r>
          </a:p>
          <a:p>
            <a:pPr marL="457200" marR="0" lvl="1" indent="-228600" algn="l" rtl="0">
              <a:spcBef>
                <a:spcPts val="600"/>
              </a:spcBef>
              <a:buClr>
                <a:srgbClr val="4C0000"/>
              </a:buClr>
              <a:buSzPct val="100000"/>
              <a:buFont typeface="Noto Symbol"/>
              <a:buChar char="◼"/>
            </a:pPr>
            <a:r>
              <a:rPr lang="en-US" sz="1800">
                <a:solidFill>
                  <a:schemeClr val="dk2"/>
                </a:solidFill>
                <a:latin typeface="Georgia"/>
                <a:ea typeface="Georgia"/>
                <a:cs typeface="Georgia"/>
                <a:sym typeface="Georgia"/>
              </a:rPr>
              <a:t>People (the wealthy) will spend more money</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Companies will invest</a:t>
            </a:r>
          </a:p>
          <a:p>
            <a:pPr marR="0" lvl="0" indent="457200" algn="l" rtl="0">
              <a:spcBef>
                <a:spcPts val="600"/>
              </a:spcBef>
              <a:buNone/>
            </a:pPr>
            <a:endParaRPr sz="1800">
              <a:solidFill>
                <a:schemeClr val="dk2"/>
              </a:solidFill>
              <a:latin typeface="Georgia"/>
              <a:ea typeface="Georgia"/>
              <a:cs typeface="Georgia"/>
              <a:sym typeface="Georgia"/>
            </a:endParaRPr>
          </a:p>
          <a:p>
            <a:pPr marL="228600" marR="0" lvl="0" indent="0" algn="l" rtl="0">
              <a:spcBef>
                <a:spcPts val="600"/>
              </a:spcBef>
              <a:buNone/>
            </a:pPr>
            <a:r>
              <a:rPr lang="en-US" sz="1800">
                <a:solidFill>
                  <a:schemeClr val="dk2"/>
                </a:solidFill>
                <a:latin typeface="Georgia"/>
                <a:ea typeface="Georgia"/>
                <a:cs typeface="Georgia"/>
                <a:sym typeface="Georgia"/>
              </a:rPr>
              <a:t>In addition:</a:t>
            </a:r>
          </a:p>
          <a:p>
            <a:pPr marL="457200" marR="0" lvl="0" indent="-342900" algn="l" rtl="0">
              <a:spcBef>
                <a:spcPts val="600"/>
              </a:spcBef>
              <a:buClr>
                <a:schemeClr val="dk2"/>
              </a:buClr>
              <a:buSzPct val="100000"/>
              <a:buFont typeface="Georgia"/>
            </a:pPr>
            <a:r>
              <a:rPr lang="en-US" sz="1800" b="0" i="0" u="none" strike="noStrike" cap="none">
                <a:solidFill>
                  <a:schemeClr val="dk2"/>
                </a:solidFill>
                <a:latin typeface="Georgia"/>
                <a:ea typeface="Georgia"/>
                <a:cs typeface="Georgia"/>
                <a:sym typeface="Georgia"/>
              </a:rPr>
              <a:t>Reduce spending on social and educational programs</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Opposed renewal of Voting Rights Act</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Opposed ERA (Equal R</a:t>
            </a:r>
            <a:r>
              <a:rPr lang="en-US" sz="1800">
                <a:solidFill>
                  <a:schemeClr val="dk2"/>
                </a:solidFill>
                <a:latin typeface="Georgia"/>
                <a:ea typeface="Georgia"/>
                <a:cs typeface="Georgia"/>
                <a:sym typeface="Georgia"/>
              </a:rPr>
              <a:t>ights Amendment)</a:t>
            </a:r>
          </a:p>
        </p:txBody>
      </p:sp>
      <p:pic>
        <p:nvPicPr>
          <p:cNvPr id="266" name="Shape 266"/>
          <p:cNvPicPr preferRelativeResize="0"/>
          <p:nvPr/>
        </p:nvPicPr>
        <p:blipFill>
          <a:blip r:embed="rId3">
            <a:alphaModFix/>
          </a:blip>
          <a:stretch>
            <a:fillRect/>
          </a:stretch>
        </p:blipFill>
        <p:spPr>
          <a:xfrm>
            <a:off x="5159074" y="2059151"/>
            <a:ext cx="2973949" cy="3927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Effect transition="in" filter="fade">
                                      <p:cBhvr>
                                        <p:cTn id="7" dur="500"/>
                                        <p:tgtEl>
                                          <p:spTgt spid="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Effect transition="in" filter="fade">
                                      <p:cBhvr>
                                        <p:cTn id="12" dur="500"/>
                                        <p:tgtEl>
                                          <p:spTgt spid="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Effect transition="in" filter="fade">
                                      <p:cBhvr>
                                        <p:cTn id="17" dur="500"/>
                                        <p:tgtEl>
                                          <p:spTgt spid="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5">
                                            <p:txEl>
                                              <p:pRg st="3" end="3"/>
                                            </p:txEl>
                                          </p:spTgt>
                                        </p:tgtEl>
                                        <p:attrNameLst>
                                          <p:attrName>style.visibility</p:attrName>
                                        </p:attrNameLst>
                                      </p:cBhvr>
                                      <p:to>
                                        <p:strVal val="visible"/>
                                      </p:to>
                                    </p:set>
                                    <p:animEffect transition="in" filter="fade">
                                      <p:cBhvr>
                                        <p:cTn id="22" dur="500"/>
                                        <p:tgtEl>
                                          <p:spTgt spid="2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5">
                                            <p:txEl>
                                              <p:pRg st="4" end="4"/>
                                            </p:txEl>
                                          </p:spTgt>
                                        </p:tgtEl>
                                        <p:attrNameLst>
                                          <p:attrName>style.visibility</p:attrName>
                                        </p:attrNameLst>
                                      </p:cBhvr>
                                      <p:to>
                                        <p:strVal val="visible"/>
                                      </p:to>
                                    </p:set>
                                    <p:animEffect transition="in" filter="fade">
                                      <p:cBhvr>
                                        <p:cTn id="27" dur="500"/>
                                        <p:tgtEl>
                                          <p:spTgt spid="2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5">
                                            <p:txEl>
                                              <p:pRg st="5" end="5"/>
                                            </p:txEl>
                                          </p:spTgt>
                                        </p:tgtEl>
                                        <p:attrNameLst>
                                          <p:attrName>style.visibility</p:attrName>
                                        </p:attrNameLst>
                                      </p:cBhvr>
                                      <p:to>
                                        <p:strVal val="visible"/>
                                      </p:to>
                                    </p:set>
                                    <p:animEffect transition="in" filter="fade">
                                      <p:cBhvr>
                                        <p:cTn id="32" dur="500"/>
                                        <p:tgtEl>
                                          <p:spTgt spid="2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5">
                                            <p:txEl>
                                              <p:pRg st="6" end="6"/>
                                            </p:txEl>
                                          </p:spTgt>
                                        </p:tgtEl>
                                        <p:attrNameLst>
                                          <p:attrName>style.visibility</p:attrName>
                                        </p:attrNameLst>
                                      </p:cBhvr>
                                      <p:to>
                                        <p:strVal val="visible"/>
                                      </p:to>
                                    </p:set>
                                    <p:animEffect transition="in" filter="fade">
                                      <p:cBhvr>
                                        <p:cTn id="37" dur="500"/>
                                        <p:tgtEl>
                                          <p:spTgt spid="26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5">
                                            <p:txEl>
                                              <p:pRg st="7" end="7"/>
                                            </p:txEl>
                                          </p:spTgt>
                                        </p:tgtEl>
                                        <p:attrNameLst>
                                          <p:attrName>style.visibility</p:attrName>
                                        </p:attrNameLst>
                                      </p:cBhvr>
                                      <p:to>
                                        <p:strVal val="visible"/>
                                      </p:to>
                                    </p:set>
                                    <p:animEffect transition="in" filter="fade">
                                      <p:cBhvr>
                                        <p:cTn id="42" dur="500"/>
                                        <p:tgtEl>
                                          <p:spTgt spid="26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5">
                                            <p:txEl>
                                              <p:pRg st="8" end="8"/>
                                            </p:txEl>
                                          </p:spTgt>
                                        </p:tgtEl>
                                        <p:attrNameLst>
                                          <p:attrName>style.visibility</p:attrName>
                                        </p:attrNameLst>
                                      </p:cBhvr>
                                      <p:to>
                                        <p:strVal val="visible"/>
                                      </p:to>
                                    </p:set>
                                    <p:animEffect transition="in" filter="fade">
                                      <p:cBhvr>
                                        <p:cTn id="47" dur="500"/>
                                        <p:tgtEl>
                                          <p:spTgt spid="2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Resumption and End of Cold War</a:t>
            </a:r>
          </a:p>
        </p:txBody>
      </p:sp>
      <p:sp>
        <p:nvSpPr>
          <p:cNvPr id="273" name="Shape 273"/>
          <p:cNvSpPr txBox="1">
            <a:spLocks noGrp="1"/>
          </p:cNvSpPr>
          <p:nvPr>
            <p:ph type="body" idx="1"/>
          </p:nvPr>
        </p:nvSpPr>
        <p:spPr>
          <a:xfrm>
            <a:off x="197850" y="1371600"/>
            <a:ext cx="4964400" cy="46815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accent1"/>
              </a:buClr>
              <a:buSzPct val="96875"/>
              <a:buFont typeface="Noto Symbol"/>
              <a:buChar char="◼"/>
            </a:pPr>
            <a:r>
              <a:rPr lang="en-US" sz="1550" b="0" i="0" u="none" strike="noStrike" cap="none">
                <a:solidFill>
                  <a:schemeClr val="dk2"/>
                </a:solidFill>
                <a:latin typeface="Georgia"/>
                <a:ea typeface="Georgia"/>
                <a:cs typeface="Georgia"/>
                <a:sym typeface="Georgia"/>
              </a:rPr>
              <a:t>Create a 600 ship navy</a:t>
            </a:r>
          </a:p>
          <a:p>
            <a:pPr marL="228600" marR="0" lvl="0" indent="-228600" algn="l" rtl="0">
              <a:lnSpc>
                <a:spcPct val="90000"/>
              </a:lnSpc>
              <a:spcBef>
                <a:spcPts val="1800"/>
              </a:spcBef>
              <a:buClr>
                <a:schemeClr val="accent1"/>
              </a:buClr>
              <a:buSzPct val="96875"/>
              <a:buFont typeface="Noto Symbol"/>
              <a:buChar char="◼"/>
            </a:pPr>
            <a:r>
              <a:rPr lang="en-US" sz="1550" b="0" i="0" u="none" strike="noStrike" cap="none">
                <a:solidFill>
                  <a:schemeClr val="dk2"/>
                </a:solidFill>
                <a:latin typeface="Georgia"/>
                <a:ea typeface="Georgia"/>
                <a:cs typeface="Georgia"/>
                <a:sym typeface="Georgia"/>
              </a:rPr>
              <a:t>Increase nuclear weapons (40,000 warheads)</a:t>
            </a:r>
          </a:p>
          <a:p>
            <a:pPr marL="228600" marR="0" lvl="0" indent="-228600" algn="l" rtl="0">
              <a:lnSpc>
                <a:spcPct val="90000"/>
              </a:lnSpc>
              <a:spcBef>
                <a:spcPts val="1800"/>
              </a:spcBef>
              <a:buClr>
                <a:schemeClr val="accent1"/>
              </a:buClr>
              <a:buSzPct val="96875"/>
              <a:buFont typeface="Noto Symbol"/>
              <a:buChar char="◼"/>
            </a:pPr>
            <a:r>
              <a:rPr lang="en-US" sz="1550" b="0" i="0" u="none" strike="noStrike" cap="none">
                <a:solidFill>
                  <a:schemeClr val="dk2"/>
                </a:solidFill>
                <a:latin typeface="Georgia"/>
                <a:ea typeface="Georgia"/>
                <a:cs typeface="Georgia"/>
                <a:sym typeface="Georgia"/>
              </a:rPr>
              <a:t>Strategic Defense Initiative (SDI) or Star Wars</a:t>
            </a:r>
          </a:p>
          <a:p>
            <a:pPr marL="228600" marR="0" lvl="0" indent="-228600" algn="l" rtl="0">
              <a:lnSpc>
                <a:spcPct val="90000"/>
              </a:lnSpc>
              <a:spcBef>
                <a:spcPts val="1800"/>
              </a:spcBef>
              <a:buClr>
                <a:schemeClr val="accent1"/>
              </a:buClr>
              <a:buSzPct val="96875"/>
              <a:buFont typeface="Noto Symbol"/>
              <a:buChar char="◼"/>
            </a:pPr>
            <a:r>
              <a:rPr lang="en-US" sz="1550" b="0" i="0" u="none" strike="noStrike" cap="none">
                <a:solidFill>
                  <a:schemeClr val="dk2"/>
                </a:solidFill>
                <a:latin typeface="Georgia"/>
                <a:ea typeface="Georgia"/>
                <a:cs typeface="Georgia"/>
                <a:sym typeface="Georgia"/>
              </a:rPr>
              <a:t>Aggressive Foreign policy</a:t>
            </a:r>
          </a:p>
          <a:p>
            <a:pPr marL="457200" marR="0" lvl="1" indent="-228600" algn="l" rtl="0">
              <a:lnSpc>
                <a:spcPct val="90000"/>
              </a:lnSpc>
              <a:spcBef>
                <a:spcPts val="600"/>
              </a:spcBef>
              <a:buClr>
                <a:srgbClr val="4C0000"/>
              </a:buClr>
              <a:buSzPct val="96875"/>
              <a:buFont typeface="Noto Symbol"/>
              <a:buChar char="◼"/>
            </a:pPr>
            <a:r>
              <a:rPr lang="en-US" sz="1550" b="0" i="0" u="none" strike="noStrike" cap="none">
                <a:solidFill>
                  <a:schemeClr val="dk2"/>
                </a:solidFill>
                <a:latin typeface="Georgia"/>
                <a:ea typeface="Georgia"/>
                <a:cs typeface="Georgia"/>
                <a:sym typeface="Georgia"/>
              </a:rPr>
              <a:t>Grenada Invasion</a:t>
            </a:r>
          </a:p>
          <a:p>
            <a:pPr marL="457200" marR="0" lvl="1" indent="-228600" algn="l" rtl="0">
              <a:lnSpc>
                <a:spcPct val="90000"/>
              </a:lnSpc>
              <a:spcBef>
                <a:spcPts val="600"/>
              </a:spcBef>
              <a:buClr>
                <a:srgbClr val="4C0000"/>
              </a:buClr>
              <a:buSzPct val="96875"/>
              <a:buFont typeface="Noto Symbol"/>
              <a:buChar char="◼"/>
            </a:pPr>
            <a:r>
              <a:rPr lang="en-US" sz="1550" b="0" i="0" u="none" strike="noStrike" cap="none">
                <a:solidFill>
                  <a:schemeClr val="dk2"/>
                </a:solidFill>
                <a:latin typeface="Georgia"/>
                <a:ea typeface="Georgia"/>
                <a:cs typeface="Georgia"/>
                <a:sym typeface="Georgia"/>
              </a:rPr>
              <a:t>Lebanon</a:t>
            </a:r>
          </a:p>
          <a:p>
            <a:pPr marL="457200" marR="0" lvl="1" indent="-228600" algn="l" rtl="0">
              <a:lnSpc>
                <a:spcPct val="90000"/>
              </a:lnSpc>
              <a:spcBef>
                <a:spcPts val="600"/>
              </a:spcBef>
              <a:buClr>
                <a:srgbClr val="4C0000"/>
              </a:buClr>
              <a:buSzPct val="96875"/>
              <a:buFont typeface="Noto Symbol"/>
              <a:buChar char="◼"/>
            </a:pPr>
            <a:r>
              <a:rPr lang="en-US" sz="1550" b="0" i="0" u="none" strike="noStrike" cap="none">
                <a:solidFill>
                  <a:schemeClr val="dk2"/>
                </a:solidFill>
                <a:latin typeface="Georgia"/>
                <a:ea typeface="Georgia"/>
                <a:cs typeface="Georgia"/>
                <a:sym typeface="Georgia"/>
              </a:rPr>
              <a:t>Libya</a:t>
            </a:r>
          </a:p>
          <a:p>
            <a:pPr marL="228600" marR="0" lvl="0" indent="-228600" algn="l" rtl="0">
              <a:lnSpc>
                <a:spcPct val="90000"/>
              </a:lnSpc>
              <a:spcBef>
                <a:spcPts val="1800"/>
              </a:spcBef>
              <a:buClr>
                <a:schemeClr val="accent1"/>
              </a:buClr>
              <a:buSzPct val="96875"/>
              <a:buFont typeface="Noto Symbol"/>
              <a:buChar char="◼"/>
            </a:pPr>
            <a:r>
              <a:rPr lang="en-US" sz="1550" b="0" i="0" u="none" strike="noStrike" cap="none">
                <a:solidFill>
                  <a:schemeClr val="dk2"/>
                </a:solidFill>
                <a:latin typeface="Georgia"/>
                <a:ea typeface="Georgia"/>
                <a:cs typeface="Georgia"/>
                <a:sym typeface="Georgia"/>
              </a:rPr>
              <a:t>Rise of Mikhail Gorbachev of USSR</a:t>
            </a:r>
          </a:p>
          <a:p>
            <a:pPr marL="228600" marR="0" lvl="0" indent="-228600" algn="l" rtl="0">
              <a:lnSpc>
                <a:spcPct val="90000"/>
              </a:lnSpc>
              <a:spcBef>
                <a:spcPts val="1800"/>
              </a:spcBef>
              <a:buClr>
                <a:schemeClr val="accent1"/>
              </a:buClr>
              <a:buSzPct val="25000"/>
              <a:buFont typeface="Noto Symbol"/>
              <a:buNone/>
            </a:pPr>
            <a:r>
              <a:rPr lang="en-US" sz="1550" b="0" i="0" u="none" strike="noStrike" cap="none">
                <a:solidFill>
                  <a:schemeClr val="dk2"/>
                </a:solidFill>
                <a:latin typeface="Georgia"/>
                <a:ea typeface="Georgia"/>
                <a:cs typeface="Georgia"/>
                <a:sym typeface="Georgia"/>
              </a:rPr>
              <a:t>	(glasnost = op</a:t>
            </a:r>
            <a:r>
              <a:rPr lang="en-US" sz="1550">
                <a:solidFill>
                  <a:schemeClr val="dk2"/>
                </a:solidFill>
                <a:latin typeface="Georgia"/>
                <a:ea typeface="Georgia"/>
                <a:cs typeface="Georgia"/>
                <a:sym typeface="Georgia"/>
              </a:rPr>
              <a:t>enness &amp; </a:t>
            </a:r>
            <a:r>
              <a:rPr lang="en-US" sz="1550" b="0" i="0" u="none" strike="noStrike" cap="none">
                <a:solidFill>
                  <a:schemeClr val="dk2"/>
                </a:solidFill>
                <a:latin typeface="Georgia"/>
                <a:ea typeface="Georgia"/>
                <a:cs typeface="Georgia"/>
                <a:sym typeface="Georgia"/>
              </a:rPr>
              <a:t>perestroika = restructuring )</a:t>
            </a:r>
          </a:p>
          <a:p>
            <a:pPr marL="228600" marR="0" lvl="0" indent="-228600" algn="l" rtl="0">
              <a:lnSpc>
                <a:spcPct val="90000"/>
              </a:lnSpc>
              <a:spcBef>
                <a:spcPts val="1800"/>
              </a:spcBef>
              <a:buClr>
                <a:schemeClr val="accent1"/>
              </a:buClr>
              <a:buSzPct val="96875"/>
              <a:buFont typeface="Noto Symbol"/>
              <a:buChar char="◼"/>
            </a:pPr>
            <a:r>
              <a:rPr lang="en-US" sz="1550" b="0" i="0" u="none" strike="noStrike" cap="none">
                <a:solidFill>
                  <a:schemeClr val="dk2"/>
                </a:solidFill>
                <a:latin typeface="Georgia"/>
                <a:ea typeface="Georgia"/>
                <a:cs typeface="Georgia"/>
                <a:sym typeface="Georgia"/>
              </a:rPr>
              <a:t>Met four times to reduce nuclear weapons</a:t>
            </a:r>
          </a:p>
          <a:p>
            <a:pPr marL="228600" marR="0" lvl="0" indent="-228600" algn="l" rtl="0">
              <a:lnSpc>
                <a:spcPct val="90000"/>
              </a:lnSpc>
              <a:spcBef>
                <a:spcPts val="1800"/>
              </a:spcBef>
              <a:buClr>
                <a:schemeClr val="accent1"/>
              </a:buClr>
              <a:buSzPct val="96875"/>
              <a:buFont typeface="Noto Symbol"/>
              <a:buChar char="◼"/>
            </a:pPr>
            <a:r>
              <a:rPr lang="en-US" sz="1550" b="0" i="0" u="none" strike="noStrike" cap="none">
                <a:solidFill>
                  <a:schemeClr val="dk2"/>
                </a:solidFill>
                <a:latin typeface="Georgia"/>
                <a:ea typeface="Georgia"/>
                <a:cs typeface="Georgia"/>
                <a:sym typeface="Georgia"/>
              </a:rPr>
              <a:t>End of Cold War 1989</a:t>
            </a:r>
          </a:p>
        </p:txBody>
      </p:sp>
      <p:pic>
        <p:nvPicPr>
          <p:cNvPr id="274" name="Shape 274"/>
          <p:cNvPicPr preferRelativeResize="0"/>
          <p:nvPr/>
        </p:nvPicPr>
        <p:blipFill rotWithShape="1">
          <a:blip r:embed="rId3">
            <a:alphaModFix/>
          </a:blip>
          <a:srcRect/>
          <a:stretch/>
        </p:blipFill>
        <p:spPr>
          <a:xfrm>
            <a:off x="5029200" y="1600200"/>
            <a:ext cx="3668712" cy="2971799"/>
          </a:xfrm>
          <a:prstGeom prst="rect">
            <a:avLst/>
          </a:prstGeom>
          <a:noFill/>
          <a:ln>
            <a:noFill/>
          </a:ln>
        </p:spPr>
      </p:pic>
      <p:sp>
        <p:nvSpPr>
          <p:cNvPr id="275" name="Shape 275"/>
          <p:cNvSpPr txBox="1"/>
          <p:nvPr/>
        </p:nvSpPr>
        <p:spPr>
          <a:xfrm>
            <a:off x="5715000" y="4800600"/>
            <a:ext cx="2487612" cy="4619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Times New Roman"/>
                <a:ea typeface="Times New Roman"/>
                <a:cs typeface="Times New Roman"/>
                <a:sym typeface="Times New Roman"/>
              </a:rPr>
              <a:t>Fall of Berlin Wall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5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xEl>
                                              <p:pRg st="1" end="1"/>
                                            </p:txEl>
                                          </p:spTgt>
                                        </p:tgtEl>
                                        <p:attrNameLst>
                                          <p:attrName>style.visibility</p:attrName>
                                        </p:attrNameLst>
                                      </p:cBhvr>
                                      <p:to>
                                        <p:strVal val="visible"/>
                                      </p:to>
                                    </p:set>
                                    <p:animEffect transition="in" filter="fade">
                                      <p:cBhvr>
                                        <p:cTn id="12" dur="500"/>
                                        <p:tgtEl>
                                          <p:spTgt spid="2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xEl>
                                              <p:pRg st="2" end="2"/>
                                            </p:txEl>
                                          </p:spTgt>
                                        </p:tgtEl>
                                        <p:attrNameLst>
                                          <p:attrName>style.visibility</p:attrName>
                                        </p:attrNameLst>
                                      </p:cBhvr>
                                      <p:to>
                                        <p:strVal val="visible"/>
                                      </p:to>
                                    </p:set>
                                    <p:animEffect transition="in" filter="fade">
                                      <p:cBhvr>
                                        <p:cTn id="17" dur="500"/>
                                        <p:tgtEl>
                                          <p:spTgt spid="2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xEl>
                                              <p:pRg st="3" end="3"/>
                                            </p:txEl>
                                          </p:spTgt>
                                        </p:tgtEl>
                                        <p:attrNameLst>
                                          <p:attrName>style.visibility</p:attrName>
                                        </p:attrNameLst>
                                      </p:cBhvr>
                                      <p:to>
                                        <p:strVal val="visible"/>
                                      </p:to>
                                    </p:set>
                                    <p:animEffect transition="in" filter="fade">
                                      <p:cBhvr>
                                        <p:cTn id="22" dur="500"/>
                                        <p:tgtEl>
                                          <p:spTgt spid="2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3">
                                            <p:txEl>
                                              <p:pRg st="4" end="4"/>
                                            </p:txEl>
                                          </p:spTgt>
                                        </p:tgtEl>
                                        <p:attrNameLst>
                                          <p:attrName>style.visibility</p:attrName>
                                        </p:attrNameLst>
                                      </p:cBhvr>
                                      <p:to>
                                        <p:strVal val="visible"/>
                                      </p:to>
                                    </p:set>
                                    <p:animEffect transition="in" filter="fade">
                                      <p:cBhvr>
                                        <p:cTn id="27" dur="500"/>
                                        <p:tgtEl>
                                          <p:spTgt spid="2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3">
                                            <p:txEl>
                                              <p:pRg st="5" end="5"/>
                                            </p:txEl>
                                          </p:spTgt>
                                        </p:tgtEl>
                                        <p:attrNameLst>
                                          <p:attrName>style.visibility</p:attrName>
                                        </p:attrNameLst>
                                      </p:cBhvr>
                                      <p:to>
                                        <p:strVal val="visible"/>
                                      </p:to>
                                    </p:set>
                                    <p:animEffect transition="in" filter="fade">
                                      <p:cBhvr>
                                        <p:cTn id="32" dur="500"/>
                                        <p:tgtEl>
                                          <p:spTgt spid="2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3">
                                            <p:txEl>
                                              <p:pRg st="6" end="6"/>
                                            </p:txEl>
                                          </p:spTgt>
                                        </p:tgtEl>
                                        <p:attrNameLst>
                                          <p:attrName>style.visibility</p:attrName>
                                        </p:attrNameLst>
                                      </p:cBhvr>
                                      <p:to>
                                        <p:strVal val="visible"/>
                                      </p:to>
                                    </p:set>
                                    <p:animEffect transition="in" filter="fade">
                                      <p:cBhvr>
                                        <p:cTn id="37" dur="500"/>
                                        <p:tgtEl>
                                          <p:spTgt spid="27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3">
                                            <p:txEl>
                                              <p:pRg st="7" end="7"/>
                                            </p:txEl>
                                          </p:spTgt>
                                        </p:tgtEl>
                                        <p:attrNameLst>
                                          <p:attrName>style.visibility</p:attrName>
                                        </p:attrNameLst>
                                      </p:cBhvr>
                                      <p:to>
                                        <p:strVal val="visible"/>
                                      </p:to>
                                    </p:set>
                                    <p:animEffect transition="in" filter="fade">
                                      <p:cBhvr>
                                        <p:cTn id="42" dur="500"/>
                                        <p:tgtEl>
                                          <p:spTgt spid="27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3">
                                            <p:txEl>
                                              <p:pRg st="8" end="8"/>
                                            </p:txEl>
                                          </p:spTgt>
                                        </p:tgtEl>
                                        <p:attrNameLst>
                                          <p:attrName>style.visibility</p:attrName>
                                        </p:attrNameLst>
                                      </p:cBhvr>
                                      <p:to>
                                        <p:strVal val="visible"/>
                                      </p:to>
                                    </p:set>
                                    <p:animEffect transition="in" filter="fade">
                                      <p:cBhvr>
                                        <p:cTn id="47" dur="500"/>
                                        <p:tgtEl>
                                          <p:spTgt spid="27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3">
                                            <p:txEl>
                                              <p:pRg st="9" end="9"/>
                                            </p:txEl>
                                          </p:spTgt>
                                        </p:tgtEl>
                                        <p:attrNameLst>
                                          <p:attrName>style.visibility</p:attrName>
                                        </p:attrNameLst>
                                      </p:cBhvr>
                                      <p:to>
                                        <p:strVal val="visible"/>
                                      </p:to>
                                    </p:set>
                                    <p:animEffect transition="in" filter="fade">
                                      <p:cBhvr>
                                        <p:cTn id="52" dur="500"/>
                                        <p:tgtEl>
                                          <p:spTgt spid="27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3">
                                            <p:txEl>
                                              <p:pRg st="10" end="10"/>
                                            </p:txEl>
                                          </p:spTgt>
                                        </p:tgtEl>
                                        <p:attrNameLst>
                                          <p:attrName>style.visibility</p:attrName>
                                        </p:attrNameLst>
                                      </p:cBhvr>
                                      <p:to>
                                        <p:strVal val="visible"/>
                                      </p:to>
                                    </p:set>
                                    <p:animEffect transition="in" filter="fade">
                                      <p:cBhvr>
                                        <p:cTn id="57" dur="500"/>
                                        <p:tgtEl>
                                          <p:spTgt spid="27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74"/>
                                        </p:tgtEl>
                                        <p:attrNameLst>
                                          <p:attrName>style.visibility</p:attrName>
                                        </p:attrNameLst>
                                      </p:cBhvr>
                                      <p:to>
                                        <p:strVal val="visible"/>
                                      </p:to>
                                    </p:set>
                                    <p:anim calcmode="lin" valueType="num">
                                      <p:cBhvr additive="base">
                                        <p:cTn id="62" dur="500"/>
                                        <p:tgtEl>
                                          <p:spTgt spid="27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75"/>
                                        </p:tgtEl>
                                        <p:attrNameLst>
                                          <p:attrName>style.visibility</p:attrName>
                                        </p:attrNameLst>
                                      </p:cBhvr>
                                      <p:to>
                                        <p:strVal val="visible"/>
                                      </p:to>
                                    </p:set>
                                    <p:anim calcmode="lin" valueType="num">
                                      <p:cBhvr additive="base">
                                        <p:cTn id="67" dur="500"/>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01625" y="228600"/>
            <a:ext cx="8534399" cy="758825"/>
          </a:xfrm>
          <a:prstGeom prst="rect">
            <a:avLst/>
          </a:prstGeom>
          <a:noFill/>
          <a:ln>
            <a:noFill/>
          </a:ln>
        </p:spPr>
        <p:txBody>
          <a:bodyPr lIns="91425" tIns="45700" rIns="91425" bIns="45700" anchor="ctr"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Consequences</a:t>
            </a:r>
          </a:p>
        </p:txBody>
      </p:sp>
      <p:sp>
        <p:nvSpPr>
          <p:cNvPr id="282" name="Shape 282"/>
          <p:cNvSpPr txBox="1">
            <a:spLocks noGrp="1"/>
          </p:cNvSpPr>
          <p:nvPr>
            <p:ph type="body" idx="1"/>
          </p:nvPr>
        </p:nvSpPr>
        <p:spPr>
          <a:xfrm>
            <a:off x="301625" y="1371600"/>
            <a:ext cx="4038599" cy="4681537"/>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Known as Teflon President</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War on Drugs</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Iran-Contra Affair</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Rise of the Religious Right and intensity of the culture wars</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End of the Cold War</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Prosperity returns in mid 1980s</a:t>
            </a:r>
          </a:p>
        </p:txBody>
      </p:sp>
      <p:pic>
        <p:nvPicPr>
          <p:cNvPr id="283" name="Shape 283"/>
          <p:cNvPicPr preferRelativeResize="0"/>
          <p:nvPr/>
        </p:nvPicPr>
        <p:blipFill>
          <a:blip r:embed="rId3">
            <a:alphaModFix/>
          </a:blip>
          <a:stretch>
            <a:fillRect/>
          </a:stretch>
        </p:blipFill>
        <p:spPr>
          <a:xfrm>
            <a:off x="4055924" y="2257849"/>
            <a:ext cx="4724925" cy="4056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01625" y="228600"/>
            <a:ext cx="8534399" cy="75882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CD4102"/>
              </a:buClr>
              <a:buSzPct val="25000"/>
              <a:buFont typeface="Questrial"/>
              <a:buNone/>
            </a:pPr>
            <a:r>
              <a:rPr lang="en-US" sz="3600" b="0" i="0" u="none" strike="noStrike" cap="none">
                <a:solidFill>
                  <a:srgbClr val="CD4102"/>
                </a:solidFill>
                <a:latin typeface="Questrial"/>
                <a:ea typeface="Questrial"/>
                <a:cs typeface="Questrial"/>
                <a:sym typeface="Questrial"/>
              </a:rPr>
              <a:t>Nixon’s Domestic Policy:</a:t>
            </a:r>
            <a:br>
              <a:rPr lang="en-US" sz="3600" b="0" i="0" u="none" strike="noStrike" cap="none">
                <a:solidFill>
                  <a:srgbClr val="CD4102"/>
                </a:solidFill>
                <a:latin typeface="Questrial"/>
                <a:ea typeface="Questrial"/>
                <a:cs typeface="Questrial"/>
                <a:sym typeface="Questrial"/>
              </a:rPr>
            </a:br>
            <a:r>
              <a:rPr lang="en-US" sz="3600" b="0" i="0" u="none" strike="noStrike" cap="none">
                <a:solidFill>
                  <a:srgbClr val="CD4102"/>
                </a:solidFill>
                <a:latin typeface="Questrial"/>
                <a:ea typeface="Questrial"/>
                <a:cs typeface="Questrial"/>
                <a:sym typeface="Questrial"/>
              </a:rPr>
              <a:t>New Federalism</a:t>
            </a:r>
          </a:p>
        </p:txBody>
      </p:sp>
      <p:sp>
        <p:nvSpPr>
          <p:cNvPr id="176" name="Shape 176"/>
          <p:cNvSpPr txBox="1">
            <a:spLocks noGrp="1"/>
          </p:cNvSpPr>
          <p:nvPr>
            <p:ph type="body" idx="1"/>
          </p:nvPr>
        </p:nvSpPr>
        <p:spPr>
          <a:xfrm>
            <a:off x="301625" y="1371600"/>
            <a:ext cx="4416300" cy="4681500"/>
          </a:xfrm>
          <a:prstGeom prst="rect">
            <a:avLst/>
          </a:prstGeom>
          <a:noFill/>
          <a:ln>
            <a:noFill/>
          </a:ln>
        </p:spPr>
        <p:txBody>
          <a:bodyPr lIns="91425" tIns="45700" rIns="91425" bIns="45700" anchor="t" anchorCtr="0">
            <a:noAutofit/>
          </a:bodyPr>
          <a:lstStyle/>
          <a:p>
            <a:pPr marL="228600" marR="0" lvl="0" indent="-228600" algn="l" rtl="0">
              <a:lnSpc>
                <a:spcPct val="75000"/>
              </a:lnSpc>
              <a:spcBef>
                <a:spcPts val="0"/>
              </a:spcBef>
              <a:buClr>
                <a:schemeClr val="accent1"/>
              </a:buClr>
              <a:buSzPct val="100000"/>
              <a:buFont typeface="Noto Symbol"/>
              <a:buChar char="◼"/>
            </a:pPr>
            <a:r>
              <a:rPr lang="en-US" sz="2400" b="0" i="0" u="none" strike="noStrike" cap="none">
                <a:solidFill>
                  <a:schemeClr val="dk2"/>
                </a:solidFill>
                <a:latin typeface="Times New Roman"/>
                <a:ea typeface="Times New Roman"/>
                <a:cs typeface="Times New Roman"/>
                <a:sym typeface="Times New Roman"/>
              </a:rPr>
              <a:t>Reduce the role of the federal government</a:t>
            </a:r>
          </a:p>
          <a:p>
            <a:pPr marL="228600" marR="0" lvl="0" indent="-228600" algn="l" rtl="0">
              <a:lnSpc>
                <a:spcPct val="75000"/>
              </a:lnSpc>
              <a:spcBef>
                <a:spcPts val="1800"/>
              </a:spcBef>
              <a:buClr>
                <a:schemeClr val="accent1"/>
              </a:buClr>
              <a:buSzPct val="100000"/>
              <a:buFont typeface="Noto Symbol"/>
              <a:buChar char="◼"/>
            </a:pPr>
            <a:r>
              <a:rPr lang="en-US" sz="2400" b="0" i="0" u="none" strike="noStrike" cap="none">
                <a:solidFill>
                  <a:schemeClr val="dk2"/>
                </a:solidFill>
                <a:latin typeface="Times New Roman"/>
                <a:ea typeface="Times New Roman"/>
                <a:cs typeface="Times New Roman"/>
                <a:sym typeface="Times New Roman"/>
              </a:rPr>
              <a:t>Great Society—too expensive</a:t>
            </a:r>
          </a:p>
          <a:p>
            <a:pPr marL="228600" marR="0" lvl="0" indent="-228600" algn="l" rtl="0">
              <a:lnSpc>
                <a:spcPct val="75000"/>
              </a:lnSpc>
              <a:spcBef>
                <a:spcPts val="1800"/>
              </a:spcBef>
              <a:buClr>
                <a:schemeClr val="accent1"/>
              </a:buClr>
              <a:buSzPct val="100000"/>
              <a:buFont typeface="Noto Symbol"/>
              <a:buChar char="◼"/>
            </a:pPr>
            <a:r>
              <a:rPr lang="en-US" sz="2400" b="0" i="0" u="none" strike="noStrike" cap="none">
                <a:solidFill>
                  <a:schemeClr val="dk2"/>
                </a:solidFill>
                <a:latin typeface="Times New Roman"/>
                <a:ea typeface="Times New Roman"/>
                <a:cs typeface="Times New Roman"/>
                <a:sym typeface="Times New Roman"/>
              </a:rPr>
              <a:t>Solution: </a:t>
            </a:r>
          </a:p>
          <a:p>
            <a:pPr marL="457200" marR="0" lvl="1" indent="-228600" algn="l" rtl="0">
              <a:lnSpc>
                <a:spcPct val="75000"/>
              </a:lnSpc>
              <a:spcBef>
                <a:spcPts val="600"/>
              </a:spcBef>
              <a:buClr>
                <a:srgbClr val="4C0000"/>
              </a:buClr>
              <a:buSzPct val="100000"/>
              <a:buFont typeface="Noto Symbol"/>
              <a:buChar char="◼"/>
            </a:pPr>
            <a:r>
              <a:rPr lang="en-US" sz="2000" b="1" i="0" u="none" strike="noStrike" cap="none">
                <a:solidFill>
                  <a:schemeClr val="dk2"/>
                </a:solidFill>
                <a:latin typeface="Times New Roman"/>
                <a:ea typeface="Times New Roman"/>
                <a:cs typeface="Times New Roman"/>
                <a:sym typeface="Times New Roman"/>
              </a:rPr>
              <a:t>Revenue sharing</a:t>
            </a:r>
            <a:r>
              <a:rPr lang="en-US" sz="2000" b="0" i="0" u="none" strike="noStrike" cap="none">
                <a:solidFill>
                  <a:schemeClr val="dk2"/>
                </a:solidFill>
                <a:latin typeface="Times New Roman"/>
                <a:ea typeface="Times New Roman"/>
                <a:cs typeface="Times New Roman"/>
                <a:sym typeface="Times New Roman"/>
              </a:rPr>
              <a:t>—fed. </a:t>
            </a:r>
            <a:r>
              <a:rPr lang="en-US" sz="2000">
                <a:solidFill>
                  <a:schemeClr val="dk2"/>
                </a:solidFill>
                <a:latin typeface="Times New Roman"/>
                <a:ea typeface="Times New Roman"/>
                <a:cs typeface="Times New Roman"/>
                <a:sym typeface="Times New Roman"/>
              </a:rPr>
              <a:t>g</a:t>
            </a:r>
            <a:r>
              <a:rPr lang="en-US" sz="2000" b="0" i="0" u="none" strike="noStrike" cap="none">
                <a:solidFill>
                  <a:schemeClr val="dk2"/>
                </a:solidFill>
                <a:latin typeface="Times New Roman"/>
                <a:ea typeface="Times New Roman"/>
                <a:cs typeface="Times New Roman"/>
                <a:sym typeface="Times New Roman"/>
              </a:rPr>
              <a:t>ovt gives part of income to states; their choice as to what social welfare programs</a:t>
            </a:r>
          </a:p>
          <a:p>
            <a:pPr marL="228600" marR="0" lvl="0" indent="-228600" algn="l" rtl="0">
              <a:lnSpc>
                <a:spcPct val="75000"/>
              </a:lnSpc>
              <a:spcBef>
                <a:spcPts val="1800"/>
              </a:spcBef>
              <a:buClr>
                <a:schemeClr val="accent1"/>
              </a:buClr>
              <a:buSzPct val="100000"/>
              <a:buFont typeface="Noto Symbol"/>
              <a:buChar char="◼"/>
            </a:pPr>
            <a:r>
              <a:rPr lang="en-US" sz="2400" b="0" i="0" u="none" strike="noStrike" cap="none">
                <a:solidFill>
                  <a:schemeClr val="dk2"/>
                </a:solidFill>
                <a:latin typeface="Times New Roman"/>
                <a:ea typeface="Times New Roman"/>
                <a:cs typeface="Times New Roman"/>
                <a:sym typeface="Times New Roman"/>
              </a:rPr>
              <a:t>Goals: </a:t>
            </a:r>
          </a:p>
          <a:p>
            <a:pPr marL="457200" marR="0" lvl="1" indent="-228600" algn="l" rtl="0">
              <a:lnSpc>
                <a:spcPct val="75000"/>
              </a:lnSpc>
              <a:spcBef>
                <a:spcPts val="600"/>
              </a:spcBef>
              <a:buClr>
                <a:srgbClr val="4C0000"/>
              </a:buClr>
              <a:buSzPct val="100000"/>
              <a:buFont typeface="Noto Symbol"/>
              <a:buChar char="◼"/>
            </a:pPr>
            <a:r>
              <a:rPr lang="en-US" sz="2000" b="0" i="0" u="none" strike="noStrike" cap="none">
                <a:solidFill>
                  <a:schemeClr val="dk2"/>
                </a:solidFill>
                <a:latin typeface="Times New Roman"/>
                <a:ea typeface="Times New Roman"/>
                <a:cs typeface="Times New Roman"/>
                <a:sym typeface="Times New Roman"/>
              </a:rPr>
              <a:t>Reduce inflation</a:t>
            </a:r>
          </a:p>
          <a:p>
            <a:pPr marL="457200" marR="0" lvl="1" indent="-228600" algn="l" rtl="0">
              <a:lnSpc>
                <a:spcPct val="75000"/>
              </a:lnSpc>
              <a:spcBef>
                <a:spcPts val="600"/>
              </a:spcBef>
              <a:buClr>
                <a:srgbClr val="4C0000"/>
              </a:buClr>
              <a:buSzPct val="100000"/>
              <a:buFont typeface="Noto Symbol"/>
              <a:buChar char="◼"/>
            </a:pPr>
            <a:r>
              <a:rPr lang="en-US" sz="2000" b="0" i="0" u="none" strike="noStrike" cap="none">
                <a:solidFill>
                  <a:schemeClr val="dk2"/>
                </a:solidFill>
                <a:latin typeface="Times New Roman"/>
                <a:ea typeface="Times New Roman"/>
                <a:cs typeface="Times New Roman"/>
                <a:sym typeface="Times New Roman"/>
              </a:rPr>
              <a:t>Reduce  social programs</a:t>
            </a:r>
          </a:p>
          <a:p>
            <a:pPr marL="457200" marR="0" lvl="1" indent="-228600" algn="l" rtl="0">
              <a:lnSpc>
                <a:spcPct val="75000"/>
              </a:lnSpc>
              <a:spcBef>
                <a:spcPts val="600"/>
              </a:spcBef>
              <a:buClr>
                <a:srgbClr val="4C0000"/>
              </a:buClr>
              <a:buSzPct val="100000"/>
              <a:buFont typeface="Noto Symbol"/>
              <a:buChar char="◼"/>
            </a:pPr>
            <a:r>
              <a:rPr lang="en-US" sz="2000" b="0" i="0" u="none" strike="noStrike" cap="none">
                <a:solidFill>
                  <a:schemeClr val="dk2"/>
                </a:solidFill>
                <a:latin typeface="Times New Roman"/>
                <a:ea typeface="Times New Roman"/>
                <a:cs typeface="Times New Roman"/>
                <a:sym typeface="Times New Roman"/>
              </a:rPr>
              <a:t>Strengthen law and order - discourage protests</a:t>
            </a:r>
          </a:p>
          <a:p>
            <a:pPr marL="457200" marR="0" lvl="1" indent="-228600" algn="l" rtl="0">
              <a:lnSpc>
                <a:spcPct val="75000"/>
              </a:lnSpc>
              <a:spcBef>
                <a:spcPts val="600"/>
              </a:spcBef>
              <a:buClr>
                <a:srgbClr val="4C0000"/>
              </a:buClr>
              <a:buSzPct val="100000"/>
              <a:buFont typeface="Noto Symbol"/>
              <a:buChar char="◼"/>
            </a:pPr>
            <a:r>
              <a:rPr lang="en-US" sz="2000" b="0" i="0" u="none" strike="noStrike" cap="none">
                <a:solidFill>
                  <a:schemeClr val="dk2"/>
                </a:solidFill>
                <a:latin typeface="Times New Roman"/>
                <a:ea typeface="Times New Roman"/>
                <a:cs typeface="Times New Roman"/>
                <a:sym typeface="Times New Roman"/>
              </a:rPr>
              <a:t>Move slowly on civil rights</a:t>
            </a:r>
          </a:p>
          <a:p>
            <a:pPr marL="228600" marR="0" lvl="0" indent="-228600" algn="l" rtl="0">
              <a:lnSpc>
                <a:spcPct val="75000"/>
              </a:lnSpc>
              <a:spcBef>
                <a:spcPts val="1800"/>
              </a:spcBef>
              <a:buClr>
                <a:schemeClr val="accent1"/>
              </a:buClr>
              <a:buSzPct val="100000"/>
              <a:buFont typeface="Noto Symbol"/>
              <a:buNone/>
            </a:pPr>
            <a:endParaRPr sz="2400" b="0" i="0" u="none" strike="noStrike" cap="none">
              <a:solidFill>
                <a:schemeClr val="dk2"/>
              </a:solidFill>
              <a:latin typeface="Times New Roman"/>
              <a:ea typeface="Times New Roman"/>
              <a:cs typeface="Times New Roman"/>
              <a:sym typeface="Times New Roman"/>
            </a:endParaRPr>
          </a:p>
        </p:txBody>
      </p:sp>
      <p:pic>
        <p:nvPicPr>
          <p:cNvPr id="177" name="Shape 177"/>
          <p:cNvPicPr preferRelativeResize="0"/>
          <p:nvPr/>
        </p:nvPicPr>
        <p:blipFill rotWithShape="1">
          <a:blip r:embed="rId3">
            <a:alphaModFix/>
          </a:blip>
          <a:srcRect/>
          <a:stretch/>
        </p:blipFill>
        <p:spPr>
          <a:xfrm>
            <a:off x="5146300" y="2125650"/>
            <a:ext cx="3778200" cy="2606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Tackling the Supreme Court</a:t>
            </a:r>
          </a:p>
        </p:txBody>
      </p:sp>
      <p:sp>
        <p:nvSpPr>
          <p:cNvPr id="184" name="Shape 184"/>
          <p:cNvSpPr txBox="1">
            <a:spLocks noGrp="1"/>
          </p:cNvSpPr>
          <p:nvPr>
            <p:ph type="body" idx="1"/>
          </p:nvPr>
        </p:nvSpPr>
        <p:spPr>
          <a:xfrm>
            <a:off x="112725" y="1371600"/>
            <a:ext cx="4227600" cy="46815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Nixon complained about the “permissiveness” and “judicial activism” of the Warren Court</a:t>
            </a:r>
          </a:p>
          <a:p>
            <a:pPr marL="228600" marR="0" lvl="0" indent="-228600" algn="l" rtl="0">
              <a:lnSpc>
                <a:spcPct val="90000"/>
              </a:lnSpc>
              <a:spcBef>
                <a:spcPts val="1800"/>
              </a:spcBef>
              <a:buClr>
                <a:schemeClr val="accent1"/>
              </a:buClr>
              <a:buSzPct val="100000"/>
              <a:buFont typeface="Noto Symbol"/>
              <a:buChar char="◼"/>
            </a:pPr>
            <a:r>
              <a:rPr lang="en-US" sz="1700" b="0" i="0" u="none" strike="noStrike" cap="none">
                <a:solidFill>
                  <a:schemeClr val="dk2"/>
                </a:solidFill>
                <a:latin typeface="Georgia"/>
                <a:ea typeface="Georgia"/>
                <a:cs typeface="Georgia"/>
                <a:sym typeface="Georgia"/>
              </a:rPr>
              <a:t>Appointments: four conservatives out of nine members by 1971</a:t>
            </a:r>
          </a:p>
          <a:p>
            <a:pPr marL="228600" marR="0" lvl="0" indent="-228600" algn="l" rtl="0">
              <a:lnSpc>
                <a:spcPct val="90000"/>
              </a:lnSpc>
              <a:spcBef>
                <a:spcPts val="1800"/>
              </a:spcBef>
              <a:buClr>
                <a:schemeClr val="accent1"/>
              </a:buClr>
              <a:buSzPct val="100000"/>
              <a:buFont typeface="Noto Symbol"/>
              <a:buChar char="◼"/>
            </a:pPr>
            <a:r>
              <a:rPr lang="en-US" sz="1600" b="0" i="0" u="none" strike="noStrike" cap="none">
                <a:solidFill>
                  <a:schemeClr val="dk2"/>
                </a:solidFill>
                <a:latin typeface="Georgia"/>
                <a:ea typeface="Georgia"/>
                <a:cs typeface="Georgia"/>
                <a:sym typeface="Georgia"/>
              </a:rPr>
              <a:t>1969-</a:t>
            </a:r>
            <a:r>
              <a:rPr lang="en-US" sz="1600" b="1" i="0" u="none" strike="noStrike" cap="none">
                <a:solidFill>
                  <a:schemeClr val="dk2"/>
                </a:solidFill>
                <a:latin typeface="Georgia"/>
                <a:ea typeface="Georgia"/>
                <a:cs typeface="Georgia"/>
                <a:sym typeface="Georgia"/>
              </a:rPr>
              <a:t>Warren Burger, </a:t>
            </a:r>
            <a:r>
              <a:rPr lang="en-US" sz="1600" i="0" u="none" strike="noStrike" cap="none">
                <a:solidFill>
                  <a:schemeClr val="dk2"/>
                </a:solidFill>
                <a:latin typeface="Georgia"/>
                <a:ea typeface="Georgia"/>
                <a:cs typeface="Georgia"/>
                <a:sym typeface="Georgia"/>
              </a:rPr>
              <a:t>the </a:t>
            </a:r>
            <a:r>
              <a:rPr lang="en-US" sz="1600" b="0" i="0" u="none" strike="noStrike" cap="none">
                <a:solidFill>
                  <a:schemeClr val="dk2"/>
                </a:solidFill>
                <a:latin typeface="Georgia"/>
                <a:ea typeface="Georgia"/>
                <a:cs typeface="Georgia"/>
                <a:sym typeface="Georgia"/>
              </a:rPr>
              <a:t>new Chief Justice</a:t>
            </a:r>
          </a:p>
          <a:p>
            <a:pPr marL="228600" marR="0" lvl="0" indent="-228600" algn="l" rtl="0">
              <a:lnSpc>
                <a:spcPct val="90000"/>
              </a:lnSpc>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But once they have office they  may or may not be conservative—their choice</a:t>
            </a:r>
          </a:p>
          <a:p>
            <a:pPr marL="228600" marR="0" lvl="0" indent="-228600" algn="l" rtl="0">
              <a:lnSpc>
                <a:spcPct val="90000"/>
              </a:lnSpc>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Burger Court—reluctant to dismantle liberal Warren policies</a:t>
            </a:r>
          </a:p>
          <a:p>
            <a:pPr marL="457200" marR="0" lvl="1" indent="-228600" algn="l" rtl="0">
              <a:lnSpc>
                <a:spcPct val="90000"/>
              </a:lnSpc>
              <a:spcBef>
                <a:spcPts val="600"/>
              </a:spcBef>
              <a:buClr>
                <a:srgbClr val="4C0000"/>
              </a:buClr>
              <a:buSzPct val="100000"/>
              <a:buFont typeface="Noto Symbol"/>
              <a:buChar char="◼"/>
            </a:pPr>
            <a:r>
              <a:rPr lang="en-US" sz="1400" b="0" i="1" u="none" strike="noStrike" cap="none">
                <a:solidFill>
                  <a:schemeClr val="dk2"/>
                </a:solidFill>
                <a:latin typeface="Georgia"/>
                <a:ea typeface="Georgia"/>
                <a:cs typeface="Georgia"/>
                <a:sym typeface="Georgia"/>
              </a:rPr>
              <a:t>Roe v. Wade (1973) </a:t>
            </a:r>
            <a:r>
              <a:rPr lang="en-US" i="1">
                <a:solidFill>
                  <a:schemeClr val="dk2"/>
                </a:solidFill>
                <a:latin typeface="Georgia"/>
                <a:ea typeface="Georgia"/>
                <a:cs typeface="Georgia"/>
                <a:sym typeface="Georgia"/>
              </a:rPr>
              <a:t>legalized abortion in 1st trimester/constitutional right to privacy</a:t>
            </a:r>
          </a:p>
          <a:p>
            <a:pPr marL="457200" marR="0" lvl="1" indent="-228600" algn="l" rtl="0">
              <a:lnSpc>
                <a:spcPct val="90000"/>
              </a:lnSpc>
              <a:spcBef>
                <a:spcPts val="600"/>
              </a:spcBef>
              <a:buClr>
                <a:srgbClr val="4C0000"/>
              </a:buClr>
              <a:buSzPct val="100000"/>
              <a:buFont typeface="Noto Symbol"/>
              <a:buChar char="◼"/>
            </a:pPr>
            <a:r>
              <a:rPr lang="en-US" sz="1400" b="0" i="1" u="none" strike="noStrike" cap="none">
                <a:solidFill>
                  <a:schemeClr val="dk2"/>
                </a:solidFill>
                <a:latin typeface="Georgia"/>
                <a:ea typeface="Georgia"/>
                <a:cs typeface="Georgia"/>
                <a:sym typeface="Georgia"/>
              </a:rPr>
              <a:t>Bakke v UC (1978) No race quotas, </a:t>
            </a:r>
            <a:r>
              <a:rPr lang="en-US" i="1">
                <a:solidFill>
                  <a:schemeClr val="dk2"/>
                </a:solidFill>
                <a:latin typeface="Georgia"/>
                <a:ea typeface="Georgia"/>
                <a:cs typeface="Georgia"/>
                <a:sym typeface="Georgia"/>
              </a:rPr>
              <a:t>affirmative action could be used</a:t>
            </a:r>
          </a:p>
          <a:p>
            <a:pPr marL="457200" marR="0" lvl="1" indent="-228600" algn="l" rtl="0">
              <a:lnSpc>
                <a:spcPct val="90000"/>
              </a:lnSpc>
              <a:spcBef>
                <a:spcPts val="600"/>
              </a:spcBef>
              <a:buClr>
                <a:srgbClr val="4C0000"/>
              </a:buClr>
              <a:buSzPct val="100000"/>
              <a:buFont typeface="Noto Symbol"/>
              <a:buNone/>
            </a:pPr>
            <a:endParaRPr sz="1500" b="0" i="1" u="none" strike="noStrike" cap="none">
              <a:solidFill>
                <a:schemeClr val="dk2"/>
              </a:solidFill>
              <a:latin typeface="Georgia"/>
              <a:ea typeface="Georgia"/>
              <a:cs typeface="Georgia"/>
              <a:sym typeface="Georgia"/>
            </a:endParaRPr>
          </a:p>
        </p:txBody>
      </p:sp>
      <p:pic>
        <p:nvPicPr>
          <p:cNvPr id="185" name="Shape 185"/>
          <p:cNvPicPr preferRelativeResize="0"/>
          <p:nvPr/>
        </p:nvPicPr>
        <p:blipFill rotWithShape="1">
          <a:blip r:embed="rId3">
            <a:alphaModFix/>
          </a:blip>
          <a:srcRect/>
          <a:stretch/>
        </p:blipFill>
        <p:spPr>
          <a:xfrm>
            <a:off x="4572000" y="1447800"/>
            <a:ext cx="2819400" cy="2149474"/>
          </a:xfrm>
          <a:prstGeom prst="rect">
            <a:avLst/>
          </a:prstGeom>
          <a:noFill/>
          <a:ln>
            <a:noFill/>
          </a:ln>
        </p:spPr>
      </p:pic>
      <p:sp>
        <p:nvSpPr>
          <p:cNvPr id="186" name="Shape 186"/>
          <p:cNvSpPr txBox="1"/>
          <p:nvPr/>
        </p:nvSpPr>
        <p:spPr>
          <a:xfrm>
            <a:off x="6096000" y="5029200"/>
            <a:ext cx="1865312" cy="4619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Times New Roman"/>
                <a:ea typeface="Times New Roman"/>
                <a:cs typeface="Times New Roman"/>
                <a:sym typeface="Times New Roman"/>
              </a:rPr>
              <a:t>Warren Court</a:t>
            </a:r>
          </a:p>
        </p:txBody>
      </p:sp>
      <p:pic>
        <p:nvPicPr>
          <p:cNvPr id="187" name="Shape 187"/>
          <p:cNvPicPr preferRelativeResize="0"/>
          <p:nvPr/>
        </p:nvPicPr>
        <p:blipFill rotWithShape="1">
          <a:blip r:embed="rId4">
            <a:alphaModFix/>
          </a:blip>
          <a:srcRect/>
          <a:stretch/>
        </p:blipFill>
        <p:spPr>
          <a:xfrm>
            <a:off x="5410200" y="4495800"/>
            <a:ext cx="3486150" cy="2057400"/>
          </a:xfrm>
          <a:prstGeom prst="rect">
            <a:avLst/>
          </a:prstGeom>
          <a:noFill/>
          <a:ln>
            <a:noFill/>
          </a:ln>
        </p:spPr>
      </p:pic>
      <p:sp>
        <p:nvSpPr>
          <p:cNvPr id="188" name="Shape 188"/>
          <p:cNvSpPr txBox="1"/>
          <p:nvPr/>
        </p:nvSpPr>
        <p:spPr>
          <a:xfrm>
            <a:off x="7696200" y="2438400"/>
            <a:ext cx="1174749" cy="3079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dk1"/>
                </a:solidFill>
                <a:latin typeface="Times New Roman"/>
                <a:ea typeface="Times New Roman"/>
                <a:cs typeface="Times New Roman"/>
                <a:sym typeface="Times New Roman"/>
              </a:rPr>
              <a:t>Warren Court</a:t>
            </a:r>
          </a:p>
        </p:txBody>
      </p:sp>
      <p:sp>
        <p:nvSpPr>
          <p:cNvPr id="189" name="Shape 189"/>
          <p:cNvSpPr txBox="1"/>
          <p:nvPr/>
        </p:nvSpPr>
        <p:spPr>
          <a:xfrm>
            <a:off x="4276712" y="5491175"/>
            <a:ext cx="1133400" cy="308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dk1"/>
                </a:solidFill>
                <a:latin typeface="Times New Roman"/>
                <a:ea typeface="Times New Roman"/>
                <a:cs typeface="Times New Roman"/>
                <a:sym typeface="Times New Roman"/>
              </a:rPr>
              <a:t>Burger Court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5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500"/>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Effect transition="in" filter="fade">
                                      <p:cBhvr>
                                        <p:cTn id="17" dur="500"/>
                                        <p:tgtEl>
                                          <p:spTgt spid="1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Effect transition="in" filter="fade">
                                      <p:cBhvr>
                                        <p:cTn id="22" dur="500"/>
                                        <p:tgtEl>
                                          <p:spTgt spid="1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xEl>
                                              <p:pRg st="4" end="4"/>
                                            </p:txEl>
                                          </p:spTgt>
                                        </p:tgtEl>
                                        <p:attrNameLst>
                                          <p:attrName>style.visibility</p:attrName>
                                        </p:attrNameLst>
                                      </p:cBhvr>
                                      <p:to>
                                        <p:strVal val="visible"/>
                                      </p:to>
                                    </p:set>
                                    <p:animEffect transition="in" filter="fade">
                                      <p:cBhvr>
                                        <p:cTn id="27" dur="500"/>
                                        <p:tgtEl>
                                          <p:spTgt spid="1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
                                            <p:txEl>
                                              <p:pRg st="5" end="5"/>
                                            </p:txEl>
                                          </p:spTgt>
                                        </p:tgtEl>
                                        <p:attrNameLst>
                                          <p:attrName>style.visibility</p:attrName>
                                        </p:attrNameLst>
                                      </p:cBhvr>
                                      <p:to>
                                        <p:strVal val="visible"/>
                                      </p:to>
                                    </p:set>
                                    <p:animEffect transition="in" filter="fade">
                                      <p:cBhvr>
                                        <p:cTn id="32" dur="500"/>
                                        <p:tgtEl>
                                          <p:spTgt spid="1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
                                            <p:txEl>
                                              <p:pRg st="6" end="6"/>
                                            </p:txEl>
                                          </p:spTgt>
                                        </p:tgtEl>
                                        <p:attrNameLst>
                                          <p:attrName>style.visibility</p:attrName>
                                        </p:attrNameLst>
                                      </p:cBhvr>
                                      <p:to>
                                        <p:strVal val="visible"/>
                                      </p:to>
                                    </p:set>
                                    <p:animEffect transition="in" filter="fade">
                                      <p:cBhvr>
                                        <p:cTn id="37" dur="500"/>
                                        <p:tgtEl>
                                          <p:spTgt spid="18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4">
                                            <p:txEl>
                                              <p:pRg st="7" end="7"/>
                                            </p:txEl>
                                          </p:spTgt>
                                        </p:tgtEl>
                                        <p:attrNameLst>
                                          <p:attrName>style.visibility</p:attrName>
                                        </p:attrNameLst>
                                      </p:cBhvr>
                                      <p:to>
                                        <p:strVal val="visible"/>
                                      </p:to>
                                    </p:set>
                                    <p:animEffect transition="in" filter="fade">
                                      <p:cBhvr>
                                        <p:cTn id="42" dur="500"/>
                                        <p:tgtEl>
                                          <p:spTgt spid="1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Georgia"/>
              <a:buNone/>
            </a:pPr>
            <a:r>
              <a:rPr lang="en-US" sz="4000" b="0" i="0" u="none" strike="noStrike" cap="none">
                <a:solidFill>
                  <a:schemeClr val="accent1"/>
                </a:solidFill>
                <a:latin typeface="Georgia"/>
                <a:ea typeface="Georgia"/>
                <a:cs typeface="Georgia"/>
                <a:sym typeface="Georgia"/>
              </a:rPr>
              <a:t>Nixon on the Environment</a:t>
            </a:r>
          </a:p>
        </p:txBody>
      </p:sp>
      <p:sp>
        <p:nvSpPr>
          <p:cNvPr id="196" name="Shape 196"/>
          <p:cNvSpPr txBox="1">
            <a:spLocks noGrp="1"/>
          </p:cNvSpPr>
          <p:nvPr>
            <p:ph type="body" idx="1"/>
          </p:nvPr>
        </p:nvSpPr>
        <p:spPr>
          <a:xfrm>
            <a:off x="301625" y="1371600"/>
            <a:ext cx="4038599" cy="4681537"/>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1970-</a:t>
            </a:r>
            <a:r>
              <a:rPr lang="en-US" sz="1800" b="1" i="0" u="none" strike="noStrike" cap="none">
                <a:solidFill>
                  <a:schemeClr val="dk2"/>
                </a:solidFill>
                <a:latin typeface="Georgia"/>
                <a:ea typeface="Georgia"/>
                <a:cs typeface="Georgia"/>
                <a:sym typeface="Georgia"/>
              </a:rPr>
              <a:t>Environmental Protection agency (EPA) </a:t>
            </a:r>
          </a:p>
          <a:p>
            <a:pPr marL="228600" marR="0" lvl="0" indent="-228600" algn="l" rtl="0">
              <a:spcBef>
                <a:spcPts val="1800"/>
              </a:spcBef>
              <a:buClr>
                <a:schemeClr val="accent1"/>
              </a:buClr>
              <a:buSzPct val="100000"/>
              <a:buFont typeface="Noto Symbol"/>
              <a:buChar char="◼"/>
            </a:pPr>
            <a:r>
              <a:rPr lang="en-US" sz="1800" b="1" i="0" u="none" strike="noStrike" cap="none">
                <a:solidFill>
                  <a:schemeClr val="dk2"/>
                </a:solidFill>
                <a:latin typeface="Georgia"/>
                <a:ea typeface="Georgia"/>
                <a:cs typeface="Georgia"/>
                <a:sym typeface="Georgia"/>
              </a:rPr>
              <a:t>Occupational Health and Safety </a:t>
            </a:r>
            <a:r>
              <a:rPr lang="en-US" sz="1800" b="1">
                <a:solidFill>
                  <a:schemeClr val="dk2"/>
                </a:solidFill>
                <a:latin typeface="Georgia"/>
                <a:ea typeface="Georgia"/>
                <a:cs typeface="Georgia"/>
                <a:sym typeface="Georgia"/>
              </a:rPr>
              <a:t>Administration</a:t>
            </a:r>
            <a:r>
              <a:rPr lang="en-US" sz="1800" b="1" i="0" u="none" strike="noStrike" cap="none">
                <a:solidFill>
                  <a:schemeClr val="dk2"/>
                </a:solidFill>
                <a:latin typeface="Georgia"/>
                <a:ea typeface="Georgia"/>
                <a:cs typeface="Georgia"/>
                <a:sym typeface="Georgia"/>
              </a:rPr>
              <a:t> (OSHA)</a:t>
            </a:r>
          </a:p>
          <a:p>
            <a:pPr marL="228600" marR="0" lvl="0" indent="-228600" algn="l" rtl="0">
              <a:spcBef>
                <a:spcPts val="1800"/>
              </a:spcBef>
              <a:buClr>
                <a:schemeClr val="accent1"/>
              </a:buClr>
              <a:buSzPct val="100000"/>
              <a:buFont typeface="Noto Symbol"/>
              <a:buChar char="◼"/>
            </a:pPr>
            <a:r>
              <a:rPr lang="en-US" sz="1800" b="1" i="0" u="none" strike="noStrike" cap="none">
                <a:solidFill>
                  <a:schemeClr val="dk2"/>
                </a:solidFill>
                <a:latin typeface="Georgia"/>
                <a:ea typeface="Georgia"/>
                <a:cs typeface="Georgia"/>
                <a:sym typeface="Georgia"/>
              </a:rPr>
              <a:t>Clean Air Act</a:t>
            </a:r>
          </a:p>
          <a:p>
            <a:pPr marL="228600" marR="0" lvl="0" indent="-228600" algn="l" rtl="0">
              <a:spcBef>
                <a:spcPts val="1800"/>
              </a:spcBef>
              <a:buClr>
                <a:schemeClr val="accent1"/>
              </a:buClr>
              <a:buSzPct val="100000"/>
              <a:buFont typeface="Noto Symbol"/>
              <a:buChar char="◼"/>
            </a:pPr>
            <a:r>
              <a:rPr lang="en-US" sz="1800" b="1" i="0" u="none" strike="noStrike" cap="none">
                <a:solidFill>
                  <a:schemeClr val="dk2"/>
                </a:solidFill>
                <a:latin typeface="Georgia"/>
                <a:ea typeface="Georgia"/>
                <a:cs typeface="Georgia"/>
                <a:sym typeface="Georgia"/>
              </a:rPr>
              <a:t>Clean Water Act</a:t>
            </a:r>
          </a:p>
          <a:p>
            <a:pPr marL="228600" marR="0" lvl="0" indent="-228600" algn="l" rtl="0">
              <a:spcBef>
                <a:spcPts val="1800"/>
              </a:spcBef>
              <a:buClr>
                <a:schemeClr val="accent1"/>
              </a:buClr>
              <a:buSzPct val="100000"/>
              <a:buFont typeface="Noto Symbol"/>
              <a:buChar char="◼"/>
            </a:pPr>
            <a:r>
              <a:rPr lang="en-US" sz="1800" b="1" i="0" u="none" strike="noStrike" cap="none">
                <a:solidFill>
                  <a:schemeClr val="dk2"/>
                </a:solidFill>
                <a:latin typeface="Georgia"/>
                <a:ea typeface="Georgia"/>
                <a:cs typeface="Georgia"/>
                <a:sym typeface="Georgia"/>
              </a:rPr>
              <a:t>Endangered Species Act of 1973</a:t>
            </a:r>
          </a:p>
          <a:p>
            <a:pPr marL="457200" marR="0" lvl="1" indent="-228600" algn="l" rtl="0">
              <a:spcBef>
                <a:spcPts val="600"/>
              </a:spcBef>
              <a:buClr>
                <a:srgbClr val="4C0000"/>
              </a:buClr>
              <a:buSzPct val="100000"/>
              <a:buFont typeface="Noto Symbol"/>
              <a:buNone/>
            </a:pPr>
            <a:endParaRPr sz="1800" b="0" i="0" u="none" strike="noStrike" cap="none">
              <a:solidFill>
                <a:schemeClr val="dk2"/>
              </a:solidFill>
              <a:latin typeface="Georgia"/>
              <a:ea typeface="Georgia"/>
              <a:cs typeface="Georgia"/>
              <a:sym typeface="Georgia"/>
            </a:endParaRPr>
          </a:p>
        </p:txBody>
      </p:sp>
      <p:pic>
        <p:nvPicPr>
          <p:cNvPr id="197" name="Shape 197"/>
          <p:cNvPicPr preferRelativeResize="0"/>
          <p:nvPr/>
        </p:nvPicPr>
        <p:blipFill rotWithShape="1">
          <a:blip r:embed="rId3">
            <a:alphaModFix/>
          </a:blip>
          <a:srcRect/>
          <a:stretch/>
        </p:blipFill>
        <p:spPr>
          <a:xfrm>
            <a:off x="4724400" y="1524000"/>
            <a:ext cx="2438399" cy="2058987"/>
          </a:xfrm>
          <a:prstGeom prst="rect">
            <a:avLst/>
          </a:prstGeom>
          <a:noFill/>
          <a:ln>
            <a:noFill/>
          </a:ln>
        </p:spPr>
      </p:pic>
      <p:pic>
        <p:nvPicPr>
          <p:cNvPr id="198" name="Shape 198"/>
          <p:cNvPicPr preferRelativeResize="0"/>
          <p:nvPr/>
        </p:nvPicPr>
        <p:blipFill rotWithShape="1">
          <a:blip r:embed="rId4">
            <a:alphaModFix/>
          </a:blip>
          <a:srcRect/>
          <a:stretch/>
        </p:blipFill>
        <p:spPr>
          <a:xfrm>
            <a:off x="5257800" y="3962400"/>
            <a:ext cx="3314700" cy="2209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Effect transition="in" filter="fade">
                                      <p:cBhvr>
                                        <p:cTn id="17" dur="1000"/>
                                        <p:tgtEl>
                                          <p:spTgt spid="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Effect transition="in" filter="fade">
                                      <p:cBhvr>
                                        <p:cTn id="22" dur="1000"/>
                                        <p:tgtEl>
                                          <p:spTgt spid="1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6">
                                            <p:txEl>
                                              <p:pRg st="4" end="4"/>
                                            </p:txEl>
                                          </p:spTgt>
                                        </p:tgtEl>
                                        <p:attrNameLst>
                                          <p:attrName>style.visibility</p:attrName>
                                        </p:attrNameLst>
                                      </p:cBhvr>
                                      <p:to>
                                        <p:strVal val="visible"/>
                                      </p:to>
                                    </p:set>
                                    <p:animEffect transition="in" filter="fade">
                                      <p:cBhvr>
                                        <p:cTn id="27" dur="1000"/>
                                        <p:tgtEl>
                                          <p:spTgt spid="1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6">
                                            <p:txEl>
                                              <p:pRg st="5" end="5"/>
                                            </p:txEl>
                                          </p:spTgt>
                                        </p:tgtEl>
                                        <p:attrNameLst>
                                          <p:attrName>style.visibility</p:attrName>
                                        </p:attrNameLst>
                                      </p:cBhvr>
                                      <p:to>
                                        <p:strVal val="visible"/>
                                      </p:to>
                                    </p:set>
                                    <p:animEffect transition="in" filter="fade">
                                      <p:cBhvr>
                                        <p:cTn id="32" dur="1000"/>
                                        <p:tgtEl>
                                          <p:spTgt spid="1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7"/>
                                        </p:tgtEl>
                                        <p:attrNameLst>
                                          <p:attrName>style.visibility</p:attrName>
                                        </p:attrNameLst>
                                      </p:cBhvr>
                                      <p:to>
                                        <p:strVal val="visible"/>
                                      </p:to>
                                    </p:set>
                                    <p:animEffect transition="in" filter="fade">
                                      <p:cBhvr>
                                        <p:cTn id="37" dur="2000"/>
                                        <p:tgtEl>
                                          <p:spTgt spid="19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8"/>
                                        </p:tgtEl>
                                        <p:attrNameLst>
                                          <p:attrName>style.visibility</p:attrName>
                                        </p:attrNameLst>
                                      </p:cBhvr>
                                      <p:to>
                                        <p:strVal val="visible"/>
                                      </p:to>
                                    </p:set>
                                    <p:anim calcmode="lin" valueType="num">
                                      <p:cBhvr additive="base">
                                        <p:cTn id="42" dur="500"/>
                                        <p:tgtEl>
                                          <p:spTgt spid="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01625" y="228600"/>
            <a:ext cx="8534399" cy="758825"/>
          </a:xfrm>
          <a:prstGeom prst="rect">
            <a:avLst/>
          </a:prstGeom>
          <a:noFill/>
          <a:ln>
            <a:noFill/>
          </a:ln>
        </p:spPr>
        <p:txBody>
          <a:bodyPr lIns="91425" tIns="45700" rIns="91425" bIns="45700" anchor="ctr"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Foreign Policy: Détente</a:t>
            </a:r>
          </a:p>
        </p:txBody>
      </p:sp>
      <p:sp>
        <p:nvSpPr>
          <p:cNvPr id="205" name="Shape 205"/>
          <p:cNvSpPr txBox="1">
            <a:spLocks noGrp="1"/>
          </p:cNvSpPr>
          <p:nvPr>
            <p:ph type="body" idx="1"/>
          </p:nvPr>
        </p:nvSpPr>
        <p:spPr>
          <a:xfrm>
            <a:off x="301625" y="1371600"/>
            <a:ext cx="4038599" cy="4681537"/>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Role of Henry Kissinger: Nixon advisor and Secretary of State</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Nixon Doctrine</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Vietnamization</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Nixon goes to China (1972)</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Nixon goes to USSR (1972)</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SALT I (Strategic Arms Limitation Talks)</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SALT II</a:t>
            </a:r>
          </a:p>
        </p:txBody>
      </p:sp>
      <p:pic>
        <p:nvPicPr>
          <p:cNvPr id="206" name="Shape 206"/>
          <p:cNvPicPr preferRelativeResize="0"/>
          <p:nvPr/>
        </p:nvPicPr>
        <p:blipFill rotWithShape="1">
          <a:blip r:embed="rId3">
            <a:alphaModFix/>
          </a:blip>
          <a:srcRect/>
          <a:stretch/>
        </p:blipFill>
        <p:spPr>
          <a:xfrm>
            <a:off x="5943600" y="3962400"/>
            <a:ext cx="2971799" cy="2298699"/>
          </a:xfrm>
          <a:prstGeom prst="rect">
            <a:avLst/>
          </a:prstGeom>
          <a:noFill/>
          <a:ln>
            <a:noFill/>
          </a:ln>
        </p:spPr>
      </p:pic>
      <p:sp>
        <p:nvSpPr>
          <p:cNvPr id="207" name="Shape 207"/>
          <p:cNvSpPr txBox="1"/>
          <p:nvPr/>
        </p:nvSpPr>
        <p:spPr>
          <a:xfrm>
            <a:off x="4191000" y="4724400"/>
            <a:ext cx="1752600" cy="523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dk1"/>
                </a:solidFill>
                <a:latin typeface="Times New Roman"/>
                <a:ea typeface="Times New Roman"/>
                <a:cs typeface="Times New Roman"/>
                <a:sym typeface="Times New Roman"/>
              </a:rPr>
              <a:t>Only Nixon could go to China</a:t>
            </a:r>
          </a:p>
        </p:txBody>
      </p:sp>
      <p:pic>
        <p:nvPicPr>
          <p:cNvPr id="208" name="Shape 208"/>
          <p:cNvPicPr preferRelativeResize="0"/>
          <p:nvPr/>
        </p:nvPicPr>
        <p:blipFill rotWithShape="1">
          <a:blip r:embed="rId4">
            <a:alphaModFix/>
          </a:blip>
          <a:srcRect/>
          <a:stretch/>
        </p:blipFill>
        <p:spPr>
          <a:xfrm>
            <a:off x="4724400" y="1447800"/>
            <a:ext cx="2001838" cy="2362200"/>
          </a:xfrm>
          <a:prstGeom prst="rect">
            <a:avLst/>
          </a:prstGeom>
          <a:noFill/>
          <a:ln>
            <a:noFill/>
          </a:ln>
        </p:spPr>
      </p:pic>
      <p:sp>
        <p:nvSpPr>
          <p:cNvPr id="209" name="Shape 209"/>
          <p:cNvSpPr txBox="1"/>
          <p:nvPr/>
        </p:nvSpPr>
        <p:spPr>
          <a:xfrm>
            <a:off x="6858000" y="2514600"/>
            <a:ext cx="1703387" cy="3698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Times New Roman"/>
                <a:ea typeface="Times New Roman"/>
                <a:cs typeface="Times New Roman"/>
                <a:sym typeface="Times New Roman"/>
              </a:rPr>
              <a:t>Henry Kissinger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Effect transition="in" filter="fade">
                                      <p:cBhvr>
                                        <p:cTn id="7" dur="1000"/>
                                        <p:tgtEl>
                                          <p:spTgt spid="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xEl>
                                              <p:pRg st="1" end="1"/>
                                            </p:txEl>
                                          </p:spTgt>
                                        </p:tgtEl>
                                        <p:attrNameLst>
                                          <p:attrName>style.visibility</p:attrName>
                                        </p:attrNameLst>
                                      </p:cBhvr>
                                      <p:to>
                                        <p:strVal val="visible"/>
                                      </p:to>
                                    </p:set>
                                    <p:animEffect transition="in" filter="fade">
                                      <p:cBhvr>
                                        <p:cTn id="12" dur="1000"/>
                                        <p:tgtEl>
                                          <p:spTgt spid="2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xEl>
                                              <p:pRg st="2" end="2"/>
                                            </p:txEl>
                                          </p:spTgt>
                                        </p:tgtEl>
                                        <p:attrNameLst>
                                          <p:attrName>style.visibility</p:attrName>
                                        </p:attrNameLst>
                                      </p:cBhvr>
                                      <p:to>
                                        <p:strVal val="visible"/>
                                      </p:to>
                                    </p:set>
                                    <p:animEffect transition="in" filter="fade">
                                      <p:cBhvr>
                                        <p:cTn id="17" dur="1000"/>
                                        <p:tgtEl>
                                          <p:spTgt spid="2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
                                            <p:txEl>
                                              <p:pRg st="3" end="3"/>
                                            </p:txEl>
                                          </p:spTgt>
                                        </p:tgtEl>
                                        <p:attrNameLst>
                                          <p:attrName>style.visibility</p:attrName>
                                        </p:attrNameLst>
                                      </p:cBhvr>
                                      <p:to>
                                        <p:strVal val="visible"/>
                                      </p:to>
                                    </p:set>
                                    <p:animEffect transition="in" filter="fade">
                                      <p:cBhvr>
                                        <p:cTn id="22" dur="1000"/>
                                        <p:tgtEl>
                                          <p:spTgt spid="2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
                                            <p:txEl>
                                              <p:pRg st="4" end="4"/>
                                            </p:txEl>
                                          </p:spTgt>
                                        </p:tgtEl>
                                        <p:attrNameLst>
                                          <p:attrName>style.visibility</p:attrName>
                                        </p:attrNameLst>
                                      </p:cBhvr>
                                      <p:to>
                                        <p:strVal val="visible"/>
                                      </p:to>
                                    </p:set>
                                    <p:animEffect transition="in" filter="fade">
                                      <p:cBhvr>
                                        <p:cTn id="27" dur="1000"/>
                                        <p:tgtEl>
                                          <p:spTgt spid="2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
                                            <p:txEl>
                                              <p:pRg st="5" end="5"/>
                                            </p:txEl>
                                          </p:spTgt>
                                        </p:tgtEl>
                                        <p:attrNameLst>
                                          <p:attrName>style.visibility</p:attrName>
                                        </p:attrNameLst>
                                      </p:cBhvr>
                                      <p:to>
                                        <p:strVal val="visible"/>
                                      </p:to>
                                    </p:set>
                                    <p:animEffect transition="in" filter="fade">
                                      <p:cBhvr>
                                        <p:cTn id="32" dur="1000"/>
                                        <p:tgtEl>
                                          <p:spTgt spid="2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
                                            <p:txEl>
                                              <p:pRg st="6" end="6"/>
                                            </p:txEl>
                                          </p:spTgt>
                                        </p:tgtEl>
                                        <p:attrNameLst>
                                          <p:attrName>style.visibility</p:attrName>
                                        </p:attrNameLst>
                                      </p:cBhvr>
                                      <p:to>
                                        <p:strVal val="visible"/>
                                      </p:to>
                                    </p:set>
                                    <p:animEffect transition="in" filter="fade">
                                      <p:cBhvr>
                                        <p:cTn id="37" dur="1000"/>
                                        <p:tgtEl>
                                          <p:spTgt spid="20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6"/>
                                        </p:tgtEl>
                                        <p:attrNameLst>
                                          <p:attrName>style.visibility</p:attrName>
                                        </p:attrNameLst>
                                      </p:cBhvr>
                                      <p:to>
                                        <p:strVal val="visible"/>
                                      </p:to>
                                    </p:set>
                                    <p:animEffect transition="in" filter="fade">
                                      <p:cBhvr>
                                        <p:cTn id="42" dur="500"/>
                                        <p:tgtEl>
                                          <p:spTgt spid="20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7"/>
                                        </p:tgtEl>
                                        <p:attrNameLst>
                                          <p:attrName>style.visibility</p:attrName>
                                        </p:attrNameLst>
                                      </p:cBhvr>
                                      <p:to>
                                        <p:strVal val="visible"/>
                                      </p:to>
                                    </p:set>
                                    <p:animEffect transition="in" filter="fade">
                                      <p:cBhvr>
                                        <p:cTn id="4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01625" y="228600"/>
            <a:ext cx="8534399" cy="758825"/>
          </a:xfrm>
          <a:prstGeom prst="rect">
            <a:avLst/>
          </a:prstGeom>
          <a:noFill/>
          <a:ln>
            <a:noFill/>
          </a:ln>
        </p:spPr>
        <p:txBody>
          <a:bodyPr lIns="91425" tIns="45700" rIns="91425" bIns="45700" anchor="ctr"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Watergate</a:t>
            </a:r>
          </a:p>
        </p:txBody>
      </p:sp>
      <p:sp>
        <p:nvSpPr>
          <p:cNvPr id="215" name="Shape 215"/>
          <p:cNvSpPr txBox="1">
            <a:spLocks noGrp="1"/>
          </p:cNvSpPr>
          <p:nvPr>
            <p:ph type="body" idx="1"/>
          </p:nvPr>
        </p:nvSpPr>
        <p:spPr>
          <a:xfrm>
            <a:off x="301625" y="1371600"/>
            <a:ext cx="4038599" cy="4681537"/>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accent1"/>
              </a:buClr>
              <a:buSzPct val="100000"/>
              <a:buFont typeface="Noto Symbol"/>
              <a:buChar char="◼"/>
            </a:pPr>
            <a:r>
              <a:rPr lang="en-US" sz="2800" b="0" i="0" u="none" strike="noStrike" cap="none">
                <a:solidFill>
                  <a:schemeClr val="dk2"/>
                </a:solidFill>
                <a:latin typeface="Georgia"/>
                <a:ea typeface="Georgia"/>
                <a:cs typeface="Georgia"/>
                <a:sym typeface="Georgia"/>
              </a:rPr>
              <a:t>June 1972, 2 months before re-nomination</a:t>
            </a:r>
          </a:p>
          <a:p>
            <a:pPr marL="457200" marR="0" lvl="1" indent="-228600" algn="l" rtl="0">
              <a:lnSpc>
                <a:spcPct val="80000"/>
              </a:lnSpc>
              <a:spcBef>
                <a:spcPts val="600"/>
              </a:spcBef>
              <a:buClr>
                <a:srgbClr val="4C0000"/>
              </a:buClr>
              <a:buSzPct val="100000"/>
              <a:buFont typeface="Noto Symbol"/>
              <a:buChar char="◼"/>
            </a:pPr>
            <a:r>
              <a:rPr lang="en-US" sz="1600" b="0" i="0" u="none" strike="noStrike" cap="none">
                <a:solidFill>
                  <a:schemeClr val="dk2"/>
                </a:solidFill>
                <a:latin typeface="Georgia"/>
                <a:ea typeface="Georgia"/>
                <a:cs typeface="Georgia"/>
                <a:sym typeface="Georgia"/>
              </a:rPr>
              <a:t>Burglary in Democratic headquarters, Watergate office complex in WA</a:t>
            </a:r>
          </a:p>
          <a:p>
            <a:pPr marL="457200" marR="0" lvl="1" indent="-228600" algn="l" rtl="0">
              <a:lnSpc>
                <a:spcPct val="80000"/>
              </a:lnSpc>
              <a:spcBef>
                <a:spcPts val="600"/>
              </a:spcBef>
              <a:buClr>
                <a:srgbClr val="4C0000"/>
              </a:buClr>
              <a:buSzPct val="100000"/>
              <a:buFont typeface="Noto Symbol"/>
              <a:buChar char="◼"/>
            </a:pPr>
            <a:r>
              <a:rPr lang="en-US" sz="1600" b="0" i="0" u="none" strike="noStrike" cap="none">
                <a:solidFill>
                  <a:schemeClr val="dk2"/>
                </a:solidFill>
                <a:latin typeface="Georgia"/>
                <a:ea typeface="Georgia"/>
                <a:cs typeface="Georgia"/>
                <a:sym typeface="Georgia"/>
              </a:rPr>
              <a:t>5 arrested</a:t>
            </a:r>
          </a:p>
          <a:p>
            <a:pPr marL="685800" marR="0" lvl="2" indent="-228600" algn="l" rtl="0">
              <a:lnSpc>
                <a:spcPct val="80000"/>
              </a:lnSpc>
              <a:spcBef>
                <a:spcPts val="600"/>
              </a:spcBef>
              <a:buClr>
                <a:schemeClr val="accent1"/>
              </a:buClr>
              <a:buSzPct val="100000"/>
              <a:buFont typeface="Noto Symbol"/>
              <a:buChar char="◼"/>
            </a:pPr>
            <a:r>
              <a:rPr lang="en-US" sz="1600" b="0" i="0" u="none" strike="noStrike" cap="none">
                <a:solidFill>
                  <a:schemeClr val="dk2"/>
                </a:solidFill>
                <a:latin typeface="Georgia"/>
                <a:ea typeface="Georgia"/>
                <a:cs typeface="Georgia"/>
                <a:sym typeface="Georgia"/>
              </a:rPr>
              <a:t>Republican Committee for the Re-election of the President (CREEP)</a:t>
            </a:r>
          </a:p>
          <a:p>
            <a:pPr marL="228600" marR="0" lvl="0" indent="-228600" algn="l" rtl="0">
              <a:lnSpc>
                <a:spcPct val="80000"/>
              </a:lnSpc>
              <a:spcBef>
                <a:spcPts val="1800"/>
              </a:spcBef>
              <a:buClr>
                <a:schemeClr val="accent1"/>
              </a:buClr>
              <a:buSzPct val="100000"/>
              <a:buFont typeface="Noto Symbol"/>
              <a:buChar char="◼"/>
            </a:pPr>
            <a:r>
              <a:rPr lang="en-US" sz="2700" b="0" i="0" u="none" strike="noStrike" cap="none">
                <a:solidFill>
                  <a:schemeClr val="dk2"/>
                </a:solidFill>
                <a:latin typeface="Georgia"/>
                <a:ea typeface="Georgia"/>
                <a:cs typeface="Georgia"/>
                <a:sym typeface="Georgia"/>
              </a:rPr>
              <a:t>By 1974, 29 indicted, pled guilty or convicted</a:t>
            </a:r>
          </a:p>
          <a:p>
            <a:pPr marL="228600" marR="0" lvl="0" indent="-228600" algn="l" rtl="0">
              <a:lnSpc>
                <a:spcPct val="80000"/>
              </a:lnSpc>
              <a:spcBef>
                <a:spcPts val="1800"/>
              </a:spcBef>
              <a:buClr>
                <a:schemeClr val="accent1"/>
              </a:buClr>
              <a:buSzPct val="100000"/>
              <a:buFont typeface="Noto Symbol"/>
              <a:buChar char="◼"/>
            </a:pPr>
            <a:r>
              <a:rPr lang="en-US" sz="2700" b="0" i="0" u="none" strike="noStrike" cap="none">
                <a:solidFill>
                  <a:schemeClr val="dk2"/>
                </a:solidFill>
                <a:latin typeface="Georgia"/>
                <a:ea typeface="Georgia"/>
                <a:cs typeface="Georgia"/>
                <a:sym typeface="Georgia"/>
              </a:rPr>
              <a:t>Improper use of FBI, CIA, and IRS</a:t>
            </a:r>
          </a:p>
          <a:p>
            <a:pPr marL="228600" marR="0" lvl="0" indent="-228600" algn="l" rtl="0">
              <a:lnSpc>
                <a:spcPct val="80000"/>
              </a:lnSpc>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Secret tapes and missing 18 minutes</a:t>
            </a:r>
          </a:p>
        </p:txBody>
      </p:sp>
      <p:pic>
        <p:nvPicPr>
          <p:cNvPr id="216" name="Shape 216"/>
          <p:cNvPicPr preferRelativeResize="0"/>
          <p:nvPr/>
        </p:nvPicPr>
        <p:blipFill rotWithShape="1">
          <a:blip r:embed="rId3">
            <a:alphaModFix/>
          </a:blip>
          <a:srcRect/>
          <a:stretch/>
        </p:blipFill>
        <p:spPr>
          <a:xfrm>
            <a:off x="5029200" y="1676400"/>
            <a:ext cx="3371214" cy="4397237"/>
          </a:xfrm>
          <a:prstGeom prst="rect">
            <a:avLst/>
          </a:prstGeom>
          <a:solidFill>
            <a:srgbClr val="EEEEEE"/>
          </a:solidFill>
          <a:ln w="88900" cap="sq" cmpd="sng">
            <a:solidFill>
              <a:srgbClr val="FFFF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2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Nixon Resigns</a:t>
            </a:r>
          </a:p>
        </p:txBody>
      </p:sp>
      <p:sp>
        <p:nvSpPr>
          <p:cNvPr id="223" name="Shape 223"/>
          <p:cNvSpPr txBox="1">
            <a:spLocks noGrp="1"/>
          </p:cNvSpPr>
          <p:nvPr>
            <p:ph type="body" idx="1"/>
          </p:nvPr>
        </p:nvSpPr>
        <p:spPr>
          <a:xfrm>
            <a:off x="301625" y="1371600"/>
            <a:ext cx="4038599" cy="4681537"/>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House proposes three articles of impeachment</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Obstruction of justice</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Abuse of power</a:t>
            </a:r>
          </a:p>
          <a:p>
            <a:pPr marL="457200" marR="0" lvl="1" indent="-228600" algn="l" rtl="0">
              <a:spcBef>
                <a:spcPts val="600"/>
              </a:spcBef>
              <a:buClr>
                <a:srgbClr val="4C0000"/>
              </a:buClr>
              <a:buSzPct val="100000"/>
              <a:buFont typeface="Noto Symbol"/>
              <a:buChar char="◼"/>
            </a:pPr>
            <a:r>
              <a:rPr lang="en-US" sz="1800" b="0" i="0" u="none" strike="noStrike" cap="none">
                <a:solidFill>
                  <a:schemeClr val="dk2"/>
                </a:solidFill>
                <a:latin typeface="Georgia"/>
                <a:ea typeface="Georgia"/>
                <a:cs typeface="Georgia"/>
                <a:sym typeface="Georgia"/>
              </a:rPr>
              <a:t>Contempt of Congress</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Senate readies for trial</a:t>
            </a:r>
          </a:p>
          <a:p>
            <a:pPr marL="228600" marR="0" lvl="0" indent="-228600" algn="l" rtl="0">
              <a:spcBef>
                <a:spcPts val="1800"/>
              </a:spcBef>
              <a:buClr>
                <a:schemeClr val="accent1"/>
              </a:buClr>
              <a:buSzPct val="100000"/>
              <a:buFont typeface="Noto Symbol"/>
              <a:buChar char="◼"/>
            </a:pPr>
            <a:r>
              <a:rPr lang="en-US" sz="1800" b="0" i="0" u="none" strike="noStrike" cap="none">
                <a:solidFill>
                  <a:schemeClr val="dk2"/>
                </a:solidFill>
                <a:latin typeface="Georgia"/>
                <a:ea typeface="Georgia"/>
                <a:cs typeface="Georgia"/>
                <a:sym typeface="Georgia"/>
              </a:rPr>
              <a:t>Nixon resigns from office: Vice president Gerald Ford sworn into office (1974)</a:t>
            </a:r>
          </a:p>
        </p:txBody>
      </p:sp>
      <p:pic>
        <p:nvPicPr>
          <p:cNvPr id="224" name="Shape 224"/>
          <p:cNvPicPr preferRelativeResize="0"/>
          <p:nvPr/>
        </p:nvPicPr>
        <p:blipFill rotWithShape="1">
          <a:blip r:embed="rId3">
            <a:alphaModFix/>
          </a:blip>
          <a:srcRect/>
          <a:stretch/>
        </p:blipFill>
        <p:spPr>
          <a:xfrm>
            <a:off x="4713050" y="1600200"/>
            <a:ext cx="3624300" cy="4758600"/>
          </a:xfrm>
          <a:prstGeom prst="rect">
            <a:avLst/>
          </a:prstGeom>
          <a:noFill/>
          <a:ln w="228600" cap="sq" cmpd="thickThin">
            <a:solidFill>
              <a:srgbClr val="000000"/>
            </a:solidFill>
            <a:prstDash val="solid"/>
            <a:miter/>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Ford-Carter Interlude</a:t>
            </a:r>
          </a:p>
        </p:txBody>
      </p:sp>
      <p:sp>
        <p:nvSpPr>
          <p:cNvPr id="230" name="Shape 230"/>
          <p:cNvSpPr txBox="1">
            <a:spLocks noGrp="1"/>
          </p:cNvSpPr>
          <p:nvPr>
            <p:ph type="body" idx="1"/>
          </p:nvPr>
        </p:nvSpPr>
        <p:spPr>
          <a:xfrm>
            <a:off x="301625" y="1371600"/>
            <a:ext cx="4038599" cy="4681537"/>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Clr>
                <a:schemeClr val="accent1"/>
              </a:buClr>
              <a:buSzPct val="100000"/>
              <a:buFont typeface="Noto Symbol"/>
              <a:buChar char="◼"/>
            </a:pPr>
            <a:r>
              <a:rPr lang="en-US" sz="2300" b="0" i="0" u="none" strike="noStrike" cap="none">
                <a:solidFill>
                  <a:schemeClr val="dk2"/>
                </a:solidFill>
                <a:latin typeface="Georgia"/>
                <a:ea typeface="Georgia"/>
                <a:cs typeface="Georgia"/>
                <a:sym typeface="Georgia"/>
              </a:rPr>
              <a:t>Rebuild the image of the presidency</a:t>
            </a:r>
          </a:p>
          <a:p>
            <a:pPr marL="228600" marR="0" lvl="0" indent="-228600" algn="l" rtl="0">
              <a:lnSpc>
                <a:spcPct val="80000"/>
              </a:lnSpc>
              <a:spcBef>
                <a:spcPts val="1800"/>
              </a:spcBef>
              <a:buClr>
                <a:schemeClr val="accent1"/>
              </a:buClr>
              <a:buSzPct val="100000"/>
              <a:buFont typeface="Noto Symbol"/>
              <a:buChar char="◼"/>
            </a:pPr>
            <a:r>
              <a:rPr lang="en-US" sz="2300" b="0" i="0" u="none" strike="noStrike" cap="none">
                <a:solidFill>
                  <a:schemeClr val="dk2"/>
                </a:solidFill>
                <a:latin typeface="Georgia"/>
                <a:ea typeface="Georgia"/>
                <a:cs typeface="Georgia"/>
                <a:sym typeface="Georgia"/>
              </a:rPr>
              <a:t>Had initial problems</a:t>
            </a:r>
          </a:p>
          <a:p>
            <a:pPr marL="457200" marR="0" lvl="1" indent="-228600" algn="l" rtl="0">
              <a:lnSpc>
                <a:spcPct val="80000"/>
              </a:lnSpc>
              <a:spcBef>
                <a:spcPts val="600"/>
              </a:spcBef>
              <a:buClr>
                <a:srgbClr val="4C0000"/>
              </a:buClr>
              <a:buSzPct val="100000"/>
              <a:buFont typeface="Noto Symbol"/>
              <a:buChar char="◼"/>
            </a:pPr>
            <a:r>
              <a:rPr lang="en-US" sz="2000" b="0" i="0" u="none" strike="noStrike" cap="none">
                <a:solidFill>
                  <a:schemeClr val="dk2"/>
                </a:solidFill>
                <a:latin typeface="Georgia"/>
                <a:ea typeface="Georgia"/>
                <a:cs typeface="Georgia"/>
                <a:sym typeface="Georgia"/>
              </a:rPr>
              <a:t>Nixon’s Pardon</a:t>
            </a:r>
          </a:p>
          <a:p>
            <a:pPr marL="457200" marR="0" lvl="1" indent="-228600" algn="l" rtl="0">
              <a:lnSpc>
                <a:spcPct val="80000"/>
              </a:lnSpc>
              <a:spcBef>
                <a:spcPts val="600"/>
              </a:spcBef>
              <a:buClr>
                <a:srgbClr val="4C0000"/>
              </a:buClr>
              <a:buSzPct val="100000"/>
              <a:buFont typeface="Noto Symbol"/>
              <a:buChar char="◼"/>
            </a:pPr>
            <a:r>
              <a:rPr lang="en-US" sz="2000" b="0" i="0" u="none" strike="noStrike" cap="none">
                <a:solidFill>
                  <a:schemeClr val="dk2"/>
                </a:solidFill>
                <a:latin typeface="Georgia"/>
                <a:ea typeface="Georgia"/>
                <a:cs typeface="Georgia"/>
                <a:sym typeface="Georgia"/>
              </a:rPr>
              <a:t>Amnesty Plan</a:t>
            </a:r>
          </a:p>
          <a:p>
            <a:pPr marL="685800" marR="0" lvl="2" indent="-228600" algn="l" rtl="0">
              <a:lnSpc>
                <a:spcPct val="80000"/>
              </a:lnSpc>
              <a:spcBef>
                <a:spcPts val="600"/>
              </a:spcBef>
              <a:buClr>
                <a:schemeClr val="accent1"/>
              </a:buClr>
              <a:buSzPct val="100000"/>
              <a:buFont typeface="Noto Symbol"/>
              <a:buChar char="◼"/>
            </a:pPr>
            <a:r>
              <a:rPr lang="en-US" sz="1900" b="0" i="0" u="none" strike="noStrike" cap="none">
                <a:solidFill>
                  <a:schemeClr val="dk2"/>
                </a:solidFill>
                <a:latin typeface="Georgia"/>
                <a:ea typeface="Georgia"/>
                <a:cs typeface="Georgia"/>
                <a:sym typeface="Georgia"/>
              </a:rPr>
              <a:t>Offered amnesty to 1,000’s of draft dodgers</a:t>
            </a:r>
          </a:p>
          <a:p>
            <a:pPr marL="457200" marR="0" lvl="1" indent="-228600" algn="l" rtl="0">
              <a:lnSpc>
                <a:spcPct val="80000"/>
              </a:lnSpc>
              <a:spcBef>
                <a:spcPts val="600"/>
              </a:spcBef>
              <a:buClr>
                <a:srgbClr val="4C0000"/>
              </a:buClr>
              <a:buSzPct val="100000"/>
              <a:buFont typeface="Noto Symbol"/>
              <a:buChar char="◼"/>
            </a:pPr>
            <a:r>
              <a:rPr lang="en-US" sz="2000" b="0" i="0" u="none" strike="noStrike" cap="none">
                <a:solidFill>
                  <a:schemeClr val="dk2"/>
                </a:solidFill>
                <a:latin typeface="Georgia"/>
                <a:ea typeface="Georgia"/>
                <a:cs typeface="Georgia"/>
                <a:sym typeface="Georgia"/>
              </a:rPr>
              <a:t>Stagflation</a:t>
            </a:r>
          </a:p>
          <a:p>
            <a:pPr marL="914400" marR="0" lvl="3" indent="-228600" algn="l" rtl="0">
              <a:lnSpc>
                <a:spcPct val="80000"/>
              </a:lnSpc>
              <a:spcBef>
                <a:spcPts val="600"/>
              </a:spcBef>
              <a:buClr>
                <a:srgbClr val="4C0000"/>
              </a:buClr>
              <a:buSzPct val="100000"/>
              <a:buFont typeface="Noto Symbol"/>
              <a:buChar char="◼"/>
            </a:pPr>
            <a:r>
              <a:rPr lang="en-US" sz="1900" b="0" i="0" u="none" strike="noStrike" cap="none">
                <a:solidFill>
                  <a:schemeClr val="dk2"/>
                </a:solidFill>
                <a:latin typeface="Georgia"/>
                <a:ea typeface="Georgia"/>
                <a:cs typeface="Georgia"/>
                <a:sym typeface="Georgia"/>
              </a:rPr>
              <a:t>Inflation reached 12%, worst recession since WWII</a:t>
            </a:r>
          </a:p>
          <a:p>
            <a:pPr marL="914400" marR="0" lvl="3" indent="-228600" algn="l" rtl="0">
              <a:lnSpc>
                <a:spcPct val="80000"/>
              </a:lnSpc>
              <a:spcBef>
                <a:spcPts val="600"/>
              </a:spcBef>
              <a:buClr>
                <a:srgbClr val="4C0000"/>
              </a:buClr>
              <a:buSzPct val="100000"/>
              <a:buFont typeface="Noto Symbol"/>
              <a:buChar char="◼"/>
            </a:pPr>
            <a:r>
              <a:rPr lang="en-US" sz="1900" b="0" i="0" u="none" strike="noStrike" cap="none">
                <a:solidFill>
                  <a:schemeClr val="dk2"/>
                </a:solidFill>
                <a:latin typeface="Georgia"/>
                <a:ea typeface="Georgia"/>
                <a:cs typeface="Georgia"/>
                <a:sym typeface="Georgia"/>
              </a:rPr>
              <a:t>Mortgage rates: 14%</a:t>
            </a:r>
          </a:p>
          <a:p>
            <a:pPr marL="914400" marR="0" lvl="3" indent="-228600" algn="l" rtl="0">
              <a:lnSpc>
                <a:spcPct val="80000"/>
              </a:lnSpc>
              <a:spcBef>
                <a:spcPts val="600"/>
              </a:spcBef>
              <a:buClr>
                <a:srgbClr val="4C0000"/>
              </a:buClr>
              <a:buSzPct val="100000"/>
              <a:buFont typeface="Noto Symbol"/>
              <a:buChar char="◼"/>
            </a:pPr>
            <a:r>
              <a:rPr lang="en-US" sz="1900" b="0" i="0" u="none" strike="noStrike" cap="none">
                <a:solidFill>
                  <a:schemeClr val="dk2"/>
                </a:solidFill>
                <a:latin typeface="Georgia"/>
                <a:ea typeface="Georgia"/>
                <a:cs typeface="Georgia"/>
                <a:sym typeface="Georgia"/>
              </a:rPr>
              <a:t>Car loans: 21%</a:t>
            </a:r>
          </a:p>
          <a:p>
            <a:pPr marL="914400" marR="0" lvl="3" indent="-228600" algn="l" rtl="0">
              <a:lnSpc>
                <a:spcPct val="80000"/>
              </a:lnSpc>
              <a:spcBef>
                <a:spcPts val="600"/>
              </a:spcBef>
              <a:buClr>
                <a:srgbClr val="4C0000"/>
              </a:buClr>
              <a:buSzPct val="100000"/>
              <a:buFont typeface="Noto Symbol"/>
              <a:buChar char="◼"/>
            </a:pPr>
            <a:r>
              <a:rPr lang="en-US" sz="1900" b="0" i="0" u="none" strike="noStrike" cap="none">
                <a:solidFill>
                  <a:schemeClr val="dk2"/>
                </a:solidFill>
                <a:latin typeface="Georgia"/>
                <a:ea typeface="Georgia"/>
                <a:cs typeface="Georgia"/>
                <a:sym typeface="Georgia"/>
              </a:rPr>
              <a:t>GNP: stagnate</a:t>
            </a:r>
          </a:p>
        </p:txBody>
      </p:sp>
      <p:pic>
        <p:nvPicPr>
          <p:cNvPr id="231" name="Shape 231"/>
          <p:cNvPicPr preferRelativeResize="0"/>
          <p:nvPr/>
        </p:nvPicPr>
        <p:blipFill rotWithShape="1">
          <a:blip r:embed="rId3">
            <a:alphaModFix/>
          </a:blip>
          <a:srcRect/>
          <a:stretch/>
        </p:blipFill>
        <p:spPr>
          <a:xfrm>
            <a:off x="4779962" y="2209800"/>
            <a:ext cx="3832225" cy="2438399"/>
          </a:xfrm>
          <a:prstGeom prst="rect">
            <a:avLst/>
          </a:prstGeom>
          <a:noFill/>
          <a:ln>
            <a:noFill/>
          </a:ln>
        </p:spPr>
      </p:pic>
      <p:sp>
        <p:nvSpPr>
          <p:cNvPr id="232" name="Shape 232"/>
          <p:cNvSpPr txBox="1"/>
          <p:nvPr/>
        </p:nvSpPr>
        <p:spPr>
          <a:xfrm>
            <a:off x="5181600" y="4876800"/>
            <a:ext cx="3297238" cy="4619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Times New Roman"/>
                <a:ea typeface="Times New Roman"/>
                <a:cs typeface="Times New Roman"/>
                <a:sym typeface="Times New Roman"/>
              </a:rPr>
              <a:t>Carter-Ford Debate-1976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Georgia"/>
              <a:buNone/>
            </a:pPr>
            <a:r>
              <a:rPr lang="en-US" sz="3600" b="0" i="0" u="none" strike="noStrike" cap="none">
                <a:solidFill>
                  <a:schemeClr val="accent1"/>
                </a:solidFill>
                <a:latin typeface="Georgia"/>
                <a:ea typeface="Georgia"/>
                <a:cs typeface="Georgia"/>
                <a:sym typeface="Georgia"/>
              </a:rPr>
              <a:t>Ford-Carter Interlude</a:t>
            </a:r>
          </a:p>
        </p:txBody>
      </p:sp>
      <p:sp>
        <p:nvSpPr>
          <p:cNvPr id="239" name="Shape 239"/>
          <p:cNvSpPr txBox="1">
            <a:spLocks noGrp="1"/>
          </p:cNvSpPr>
          <p:nvPr>
            <p:ph type="body" idx="1"/>
          </p:nvPr>
        </p:nvSpPr>
        <p:spPr>
          <a:xfrm>
            <a:off x="142675" y="1029200"/>
            <a:ext cx="4408800" cy="5023800"/>
          </a:xfrm>
          <a:prstGeom prst="rect">
            <a:avLst/>
          </a:prstGeom>
          <a:noFill/>
          <a:ln>
            <a:noFill/>
          </a:ln>
        </p:spPr>
        <p:txBody>
          <a:bodyPr lIns="91425" tIns="45700" rIns="91425" bIns="45700" anchor="t" anchorCtr="0">
            <a:noAutofit/>
          </a:bodyPr>
          <a:lstStyle/>
          <a:p>
            <a:pPr marL="228600" marR="0" lvl="0" indent="-228600" algn="l" rtl="0">
              <a:lnSpc>
                <a:spcPct val="75000"/>
              </a:lnSpc>
              <a:spcBef>
                <a:spcPts val="0"/>
              </a:spcBef>
              <a:buClr>
                <a:schemeClr val="accent1"/>
              </a:buClr>
              <a:buSzPct val="100000"/>
              <a:buFont typeface="Noto Symbol"/>
              <a:buChar char="◼"/>
            </a:pPr>
            <a:r>
              <a:rPr lang="en-US" sz="2300" b="0" i="0" u="none" strike="noStrike" cap="none">
                <a:solidFill>
                  <a:schemeClr val="dk2"/>
                </a:solidFill>
                <a:latin typeface="Georgia"/>
                <a:ea typeface="Georgia"/>
                <a:cs typeface="Georgia"/>
                <a:sym typeface="Georgia"/>
              </a:rPr>
              <a:t>Henry Kissinger-helped negotiate a cease-fire agreement (Egypt &amp; Israel)</a:t>
            </a:r>
          </a:p>
          <a:p>
            <a:pPr marL="457200" marR="0" lvl="1" indent="-228600" algn="l" rtl="0">
              <a:lnSpc>
                <a:spcPct val="75000"/>
              </a:lnSpc>
              <a:spcBef>
                <a:spcPts val="600"/>
              </a:spcBef>
              <a:buClr>
                <a:srgbClr val="4C0000"/>
              </a:buClr>
              <a:buSzPct val="100000"/>
              <a:buFont typeface="Noto Symbol"/>
              <a:buChar char="◼"/>
            </a:pPr>
            <a:r>
              <a:rPr lang="en-US" sz="2000" b="0" i="0" u="none" strike="noStrike" cap="none">
                <a:solidFill>
                  <a:schemeClr val="dk2"/>
                </a:solidFill>
                <a:latin typeface="Georgia"/>
                <a:ea typeface="Georgia"/>
                <a:cs typeface="Georgia"/>
                <a:sym typeface="Georgia"/>
              </a:rPr>
              <a:t>End to 1973 Yom Kippur War &amp; Oil Embargo</a:t>
            </a:r>
          </a:p>
          <a:p>
            <a:pPr marL="228600" marR="0" lvl="0" indent="-228600" algn="l" rtl="0">
              <a:lnSpc>
                <a:spcPct val="75000"/>
              </a:lnSpc>
              <a:spcBef>
                <a:spcPts val="1800"/>
              </a:spcBef>
              <a:buClr>
                <a:schemeClr val="accent1"/>
              </a:buClr>
              <a:buSzPct val="100000"/>
              <a:buFont typeface="Noto Symbol"/>
              <a:buChar char="◼"/>
            </a:pPr>
            <a:r>
              <a:rPr lang="en-US" sz="2300" b="0" i="0" u="none" strike="noStrike" cap="none">
                <a:solidFill>
                  <a:schemeClr val="dk2"/>
                </a:solidFill>
                <a:latin typeface="Georgia"/>
                <a:ea typeface="Georgia"/>
                <a:cs typeface="Georgia"/>
                <a:sym typeface="Georgia"/>
              </a:rPr>
              <a:t>Continued Détente (grain to USSR)</a:t>
            </a:r>
          </a:p>
          <a:p>
            <a:pPr marL="228600" marR="0" lvl="0" indent="-228600" algn="l" rtl="0">
              <a:lnSpc>
                <a:spcPct val="75000"/>
              </a:lnSpc>
              <a:spcBef>
                <a:spcPts val="1800"/>
              </a:spcBef>
              <a:buClr>
                <a:schemeClr val="accent1"/>
              </a:buClr>
              <a:buSzPct val="100000"/>
              <a:buFont typeface="Noto Symbol"/>
              <a:buChar char="◼"/>
            </a:pPr>
            <a:r>
              <a:rPr lang="en-US" sz="2300" b="0" i="0" u="none" strike="noStrike" cap="none">
                <a:solidFill>
                  <a:schemeClr val="dk2"/>
                </a:solidFill>
                <a:latin typeface="Georgia"/>
                <a:ea typeface="Georgia"/>
                <a:cs typeface="Georgia"/>
                <a:sym typeface="Georgia"/>
              </a:rPr>
              <a:t>Oversaw withdraw of last troops in Vietnam (1975)</a:t>
            </a:r>
          </a:p>
          <a:p>
            <a:pPr marL="228600" marR="0" lvl="0" indent="-228600" algn="l" rtl="0">
              <a:lnSpc>
                <a:spcPct val="75000"/>
              </a:lnSpc>
              <a:spcBef>
                <a:spcPts val="1800"/>
              </a:spcBef>
              <a:buClr>
                <a:schemeClr val="accent1"/>
              </a:buClr>
              <a:buSzPct val="100000"/>
              <a:buFont typeface="Noto Symbol"/>
              <a:buChar char="◼"/>
            </a:pPr>
            <a:r>
              <a:rPr lang="en-US" sz="2300" b="0" i="0" u="none" strike="noStrike" cap="none">
                <a:solidFill>
                  <a:schemeClr val="dk2"/>
                </a:solidFill>
                <a:latin typeface="Georgia"/>
                <a:ea typeface="Georgia"/>
                <a:cs typeface="Georgia"/>
                <a:sym typeface="Georgia"/>
              </a:rPr>
              <a:t>Helsinki Accords (1975)</a:t>
            </a:r>
          </a:p>
          <a:p>
            <a:pPr marL="228600" marR="0" lvl="0" indent="-228600" algn="l" rtl="0">
              <a:lnSpc>
                <a:spcPct val="75000"/>
              </a:lnSpc>
              <a:spcBef>
                <a:spcPts val="1800"/>
              </a:spcBef>
              <a:buClr>
                <a:schemeClr val="accent1"/>
              </a:buClr>
              <a:buSzPct val="100000"/>
              <a:buFont typeface="Noto Symbol"/>
              <a:buChar char="◼"/>
            </a:pPr>
            <a:r>
              <a:rPr lang="en-US" sz="2300" b="0" i="0" u="none" strike="noStrike" cap="none">
                <a:solidFill>
                  <a:schemeClr val="dk2"/>
                </a:solidFill>
                <a:latin typeface="Georgia"/>
                <a:ea typeface="Georgia"/>
                <a:cs typeface="Georgia"/>
                <a:sym typeface="Georgia"/>
              </a:rPr>
              <a:t>Hostage Crisis (1979)</a:t>
            </a:r>
          </a:p>
          <a:p>
            <a:pPr marL="228600" marR="0" lvl="0" indent="-228600" algn="l" rtl="0">
              <a:lnSpc>
                <a:spcPct val="75000"/>
              </a:lnSpc>
              <a:spcBef>
                <a:spcPts val="1800"/>
              </a:spcBef>
              <a:buClr>
                <a:schemeClr val="accent1"/>
              </a:buClr>
              <a:buSzPct val="100000"/>
              <a:buFont typeface="Noto Symbol"/>
              <a:buChar char="◼"/>
            </a:pPr>
            <a:r>
              <a:rPr lang="en-US" sz="2300" b="0" i="0" u="none" strike="noStrike" cap="none">
                <a:solidFill>
                  <a:schemeClr val="dk2"/>
                </a:solidFill>
                <a:latin typeface="Georgia"/>
                <a:ea typeface="Georgia"/>
                <a:cs typeface="Georgia"/>
                <a:sym typeface="Georgia"/>
              </a:rPr>
              <a:t>American boycott of Moscow Olympics (1980)</a:t>
            </a:r>
          </a:p>
        </p:txBody>
      </p:sp>
      <p:pic>
        <p:nvPicPr>
          <p:cNvPr id="240" name="Shape 240"/>
          <p:cNvPicPr preferRelativeResize="0"/>
          <p:nvPr/>
        </p:nvPicPr>
        <p:blipFill rotWithShape="1">
          <a:blip r:embed="rId3">
            <a:alphaModFix/>
          </a:blip>
          <a:srcRect/>
          <a:stretch/>
        </p:blipFill>
        <p:spPr>
          <a:xfrm>
            <a:off x="4572000" y="1752600"/>
            <a:ext cx="4249738" cy="2800349"/>
          </a:xfrm>
          <a:prstGeom prst="rect">
            <a:avLst/>
          </a:prstGeom>
          <a:noFill/>
          <a:ln>
            <a:noFill/>
          </a:ln>
        </p:spPr>
      </p:pic>
      <p:sp>
        <p:nvSpPr>
          <p:cNvPr id="241" name="Shape 241"/>
          <p:cNvSpPr txBox="1"/>
          <p:nvPr/>
        </p:nvSpPr>
        <p:spPr>
          <a:xfrm>
            <a:off x="5486400" y="4724400"/>
            <a:ext cx="2825749" cy="4619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Times New Roman"/>
                <a:ea typeface="Times New Roman"/>
                <a:cs typeface="Times New Roman"/>
                <a:sym typeface="Times New Roman"/>
              </a:rPr>
              <a:t>Failed rescue attempt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5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0" end="0"/>
                                            </p:txEl>
                                          </p:spTgt>
                                        </p:tgtEl>
                                        <p:attrNameLst>
                                          <p:attrName>style.visibility</p:attrName>
                                        </p:attrNameLst>
                                      </p:cBhvr>
                                      <p:to>
                                        <p:strVal val="visible"/>
                                      </p:to>
                                    </p:set>
                                    <p:animEffect transition="in" filter="fade">
                                      <p:cBhvr>
                                        <p:cTn id="17" dur="500"/>
                                        <p:tgtEl>
                                          <p:spTgt spid="2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1" end="1"/>
                                            </p:txEl>
                                          </p:spTgt>
                                        </p:tgtEl>
                                        <p:attrNameLst>
                                          <p:attrName>style.visibility</p:attrName>
                                        </p:attrNameLst>
                                      </p:cBhvr>
                                      <p:to>
                                        <p:strVal val="visible"/>
                                      </p:to>
                                    </p:set>
                                    <p:animEffect transition="in" filter="fade">
                                      <p:cBhvr>
                                        <p:cTn id="22" dur="500"/>
                                        <p:tgtEl>
                                          <p:spTgt spid="2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9">
                                            <p:txEl>
                                              <p:pRg st="2" end="2"/>
                                            </p:txEl>
                                          </p:spTgt>
                                        </p:tgtEl>
                                        <p:attrNameLst>
                                          <p:attrName>style.visibility</p:attrName>
                                        </p:attrNameLst>
                                      </p:cBhvr>
                                      <p:to>
                                        <p:strVal val="visible"/>
                                      </p:to>
                                    </p:set>
                                    <p:animEffect transition="in" filter="fade">
                                      <p:cBhvr>
                                        <p:cTn id="27" dur="500"/>
                                        <p:tgtEl>
                                          <p:spTgt spid="23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9">
                                            <p:txEl>
                                              <p:pRg st="3" end="3"/>
                                            </p:txEl>
                                          </p:spTgt>
                                        </p:tgtEl>
                                        <p:attrNameLst>
                                          <p:attrName>style.visibility</p:attrName>
                                        </p:attrNameLst>
                                      </p:cBhvr>
                                      <p:to>
                                        <p:strVal val="visible"/>
                                      </p:to>
                                    </p:set>
                                    <p:animEffect transition="in" filter="fade">
                                      <p:cBhvr>
                                        <p:cTn id="32" dur="500"/>
                                        <p:tgtEl>
                                          <p:spTgt spid="23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9">
                                            <p:txEl>
                                              <p:pRg st="4" end="4"/>
                                            </p:txEl>
                                          </p:spTgt>
                                        </p:tgtEl>
                                        <p:attrNameLst>
                                          <p:attrName>style.visibility</p:attrName>
                                        </p:attrNameLst>
                                      </p:cBhvr>
                                      <p:to>
                                        <p:strVal val="visible"/>
                                      </p:to>
                                    </p:set>
                                    <p:animEffect transition="in" filter="fade">
                                      <p:cBhvr>
                                        <p:cTn id="37" dur="500"/>
                                        <p:tgtEl>
                                          <p:spTgt spid="23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9">
                                            <p:txEl>
                                              <p:pRg st="5" end="5"/>
                                            </p:txEl>
                                          </p:spTgt>
                                        </p:tgtEl>
                                        <p:attrNameLst>
                                          <p:attrName>style.visibility</p:attrName>
                                        </p:attrNameLst>
                                      </p:cBhvr>
                                      <p:to>
                                        <p:strVal val="visible"/>
                                      </p:to>
                                    </p:set>
                                    <p:animEffect transition="in" filter="fade">
                                      <p:cBhvr>
                                        <p:cTn id="42" dur="500"/>
                                        <p:tgtEl>
                                          <p:spTgt spid="23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9">
                                            <p:txEl>
                                              <p:pRg st="6" end="6"/>
                                            </p:txEl>
                                          </p:spTgt>
                                        </p:tgtEl>
                                        <p:attrNameLst>
                                          <p:attrName>style.visibility</p:attrName>
                                        </p:attrNameLst>
                                      </p:cBhvr>
                                      <p:to>
                                        <p:strVal val="visible"/>
                                      </p:to>
                                    </p:set>
                                    <p:animEffect transition="in" filter="fade">
                                      <p:cBhvr>
                                        <p:cTn id="47" dur="500"/>
                                        <p:tgtEl>
                                          <p:spTgt spid="2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aza">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On-screen Show (4:3)</PresentationFormat>
  <Paragraphs>153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Questrial</vt:lpstr>
      <vt:lpstr>Times New Roman</vt:lpstr>
      <vt:lpstr>Arial</vt:lpstr>
      <vt:lpstr>Calibri</vt:lpstr>
      <vt:lpstr>Georgia</vt:lpstr>
      <vt:lpstr>Noto Symbol</vt:lpstr>
      <vt:lpstr>Plaza</vt:lpstr>
      <vt:lpstr>Nixon to Reagan 1968-1984</vt:lpstr>
      <vt:lpstr>Nixon’s Domestic Policy: New Federalism</vt:lpstr>
      <vt:lpstr>Tackling the Supreme Court</vt:lpstr>
      <vt:lpstr>Nixon on the Environment</vt:lpstr>
      <vt:lpstr>Foreign Policy: Détente</vt:lpstr>
      <vt:lpstr>Watergate</vt:lpstr>
      <vt:lpstr>Nixon Resigns</vt:lpstr>
      <vt:lpstr>Ford-Carter Interlude</vt:lpstr>
      <vt:lpstr>Ford-Carter Interlude</vt:lpstr>
      <vt:lpstr>Election of 1980</vt:lpstr>
      <vt:lpstr>Morning in America</vt:lpstr>
      <vt:lpstr>New Federalism - “Reaganomics”</vt:lpstr>
      <vt:lpstr>Resumption and End of Cold War</vt:lpstr>
      <vt:lpstr>Consequences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Nixon to Reagan 1968-1984</dc:title>
  <dc:creator>Kelly, Kathryn    IHS - Staff</dc:creator>
  <cp:lastModifiedBy>Kelly, Kathryn    IHS - Staff</cp:lastModifiedBy>
  <cp:revision>1</cp:revision>
  <dcterms:modified xsi:type="dcterms:W3CDTF">2017-04-28T16:07:53Z</dcterms:modified>
</cp:coreProperties>
</file>